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2"/>
  </p:notesMasterIdLst>
  <p:handoutMasterIdLst>
    <p:handoutMasterId r:id="rId23"/>
  </p:handoutMasterIdLst>
  <p:sldIdLst>
    <p:sldId id="257" r:id="rId3"/>
    <p:sldId id="262" r:id="rId4"/>
    <p:sldId id="322" r:id="rId5"/>
    <p:sldId id="327" r:id="rId6"/>
    <p:sldId id="324" r:id="rId7"/>
    <p:sldId id="325" r:id="rId8"/>
    <p:sldId id="267" r:id="rId9"/>
    <p:sldId id="334" r:id="rId10"/>
    <p:sldId id="331" r:id="rId11"/>
    <p:sldId id="332" r:id="rId12"/>
    <p:sldId id="333" r:id="rId13"/>
    <p:sldId id="326" r:id="rId14"/>
    <p:sldId id="273" r:id="rId15"/>
    <p:sldId id="277" r:id="rId16"/>
    <p:sldId id="279" r:id="rId17"/>
    <p:sldId id="258" r:id="rId18"/>
    <p:sldId id="272" r:id="rId19"/>
    <p:sldId id="268" r:id="rId20"/>
    <p:sldId id="26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1" autoAdjust="0"/>
    <p:restoredTop sz="94107" autoAdjust="0"/>
  </p:normalViewPr>
  <p:slideViewPr>
    <p:cSldViewPr snapToGrid="0">
      <p:cViewPr varScale="1">
        <p:scale>
          <a:sx n="81" d="100"/>
          <a:sy n="81" d="100"/>
        </p:scale>
        <p:origin x="216"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1547" y="4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Market Size and Vendor Performance</a:t>
            </a:r>
          </a:p>
        </c:rich>
      </c:tx>
      <c:overlay val="0"/>
    </c:title>
    <c:autoTitleDeleted val="0"/>
    <c:plotArea>
      <c:layout/>
      <c:barChart>
        <c:barDir val="col"/>
        <c:grouping val="stacked"/>
        <c:varyColors val="0"/>
        <c:ser>
          <c:idx val="0"/>
          <c:order val="0"/>
          <c:tx>
            <c:strRef>
              <c:f>Sheet1!$A$2</c:f>
              <c:strCache>
                <c:ptCount val="1"/>
                <c:pt idx="0">
                  <c:v>Dell</c:v>
                </c:pt>
              </c:strCache>
            </c:strRef>
          </c:tx>
          <c:invertIfNegative val="0"/>
          <c:cat>
            <c:strRef>
              <c:f>Sheet1!$B$1:$F$1</c:f>
              <c:strCache>
                <c:ptCount val="5"/>
                <c:pt idx="0">
                  <c:v>2014Q1</c:v>
                </c:pt>
                <c:pt idx="1">
                  <c:v>2014Q2</c:v>
                </c:pt>
                <c:pt idx="2">
                  <c:v>2014Q3</c:v>
                </c:pt>
                <c:pt idx="3">
                  <c:v>2014Q4</c:v>
                </c:pt>
                <c:pt idx="4">
                  <c:v>2015Q1</c:v>
                </c:pt>
              </c:strCache>
            </c:strRef>
          </c:cat>
          <c:val>
            <c:numRef>
              <c:f>Sheet1!$B$2:$F$2</c:f>
              <c:numCache>
                <c:formatCode>General</c:formatCode>
                <c:ptCount val="5"/>
                <c:pt idx="0">
                  <c:v>1986.0</c:v>
                </c:pt>
                <c:pt idx="1">
                  <c:v>2385.0</c:v>
                </c:pt>
                <c:pt idx="2">
                  <c:v>2699.0</c:v>
                </c:pt>
                <c:pt idx="3">
                  <c:v>2877.0</c:v>
                </c:pt>
                <c:pt idx="4">
                  <c:v>3173.0</c:v>
                </c:pt>
              </c:numCache>
            </c:numRef>
          </c:val>
        </c:ser>
        <c:ser>
          <c:idx val="1"/>
          <c:order val="1"/>
          <c:tx>
            <c:strRef>
              <c:f>Sheet1!$A$3</c:f>
              <c:strCache>
                <c:ptCount val="1"/>
                <c:pt idx="0">
                  <c:v>HP</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2014Q1</c:v>
                </c:pt>
                <c:pt idx="1">
                  <c:v>2014Q2</c:v>
                </c:pt>
                <c:pt idx="2">
                  <c:v>2014Q3</c:v>
                </c:pt>
                <c:pt idx="3">
                  <c:v>2014Q4</c:v>
                </c:pt>
                <c:pt idx="4">
                  <c:v>2015Q1</c:v>
                </c:pt>
              </c:strCache>
            </c:strRef>
          </c:cat>
          <c:val>
            <c:numRef>
              <c:f>Sheet1!$B$3:$F$3</c:f>
              <c:numCache>
                <c:formatCode>General</c:formatCode>
                <c:ptCount val="5"/>
                <c:pt idx="0">
                  <c:v>5708.0</c:v>
                </c:pt>
                <c:pt idx="1">
                  <c:v>5571.0</c:v>
                </c:pt>
                <c:pt idx="2">
                  <c:v>4258.0</c:v>
                </c:pt>
                <c:pt idx="3">
                  <c:v>6904.0</c:v>
                </c:pt>
                <c:pt idx="4">
                  <c:v>6528.0</c:v>
                </c:pt>
              </c:numCache>
            </c:numRef>
          </c:val>
        </c:ser>
        <c:ser>
          <c:idx val="2"/>
          <c:order val="2"/>
          <c:tx>
            <c:strRef>
              <c:f>Sheet1!$A$4</c:f>
              <c:strCache>
                <c:ptCount val="1"/>
                <c:pt idx="0">
                  <c:v>Lenovo</c:v>
                </c:pt>
              </c:strCache>
            </c:strRef>
          </c:tx>
          <c:invertIfNegative val="0"/>
          <c:cat>
            <c:strRef>
              <c:f>Sheet1!$B$1:$F$1</c:f>
              <c:strCache>
                <c:ptCount val="5"/>
                <c:pt idx="0">
                  <c:v>2014Q1</c:v>
                </c:pt>
                <c:pt idx="1">
                  <c:v>2014Q2</c:v>
                </c:pt>
                <c:pt idx="2">
                  <c:v>2014Q3</c:v>
                </c:pt>
                <c:pt idx="3">
                  <c:v>2014Q4</c:v>
                </c:pt>
                <c:pt idx="4">
                  <c:v>2015Q1</c:v>
                </c:pt>
              </c:strCache>
            </c:strRef>
          </c:cat>
          <c:val>
            <c:numRef>
              <c:f>Sheet1!$B$4:$F$4</c:f>
              <c:numCache>
                <c:formatCode>General</c:formatCode>
                <c:ptCount val="5"/>
                <c:pt idx="1">
                  <c:v>26.0</c:v>
                </c:pt>
                <c:pt idx="3">
                  <c:v>4342.0</c:v>
                </c:pt>
                <c:pt idx="4">
                  <c:v>3591.0</c:v>
                </c:pt>
              </c:numCache>
            </c:numRef>
          </c:val>
        </c:ser>
        <c:ser>
          <c:idx val="3"/>
          <c:order val="3"/>
          <c:tx>
            <c:strRef>
              <c:f>Sheet1!$A$5</c:f>
              <c:strCache>
                <c:ptCount val="1"/>
                <c:pt idx="0">
                  <c:v>Huawei</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2014Q1</c:v>
                </c:pt>
                <c:pt idx="1">
                  <c:v>2014Q2</c:v>
                </c:pt>
                <c:pt idx="2">
                  <c:v>2014Q3</c:v>
                </c:pt>
                <c:pt idx="3">
                  <c:v>2014Q4</c:v>
                </c:pt>
                <c:pt idx="4">
                  <c:v>2015Q1</c:v>
                </c:pt>
              </c:strCache>
            </c:strRef>
          </c:cat>
          <c:val>
            <c:numRef>
              <c:f>Sheet1!$B$5:$F$5</c:f>
              <c:numCache>
                <c:formatCode>General</c:formatCode>
                <c:ptCount val="5"/>
                <c:pt idx="0">
                  <c:v>4083.0</c:v>
                </c:pt>
                <c:pt idx="1">
                  <c:v>6988.0</c:v>
                </c:pt>
                <c:pt idx="2">
                  <c:v>3036.0</c:v>
                </c:pt>
                <c:pt idx="3">
                  <c:v>8450.0</c:v>
                </c:pt>
                <c:pt idx="4">
                  <c:v>4240.0</c:v>
                </c:pt>
              </c:numCache>
            </c:numRef>
          </c:val>
        </c:ser>
        <c:ser>
          <c:idx val="4"/>
          <c:order val="4"/>
          <c:tx>
            <c:strRef>
              <c:f>Sheet1!$A$6</c:f>
              <c:strCache>
                <c:ptCount val="1"/>
                <c:pt idx="0">
                  <c:v>Inspur</c:v>
                </c:pt>
              </c:strCache>
            </c:strRef>
          </c:tx>
          <c:invertIfNegative val="0"/>
          <c:cat>
            <c:strRef>
              <c:f>Sheet1!$B$1:$F$1</c:f>
              <c:strCache>
                <c:ptCount val="5"/>
                <c:pt idx="0">
                  <c:v>2014Q1</c:v>
                </c:pt>
                <c:pt idx="1">
                  <c:v>2014Q2</c:v>
                </c:pt>
                <c:pt idx="2">
                  <c:v>2014Q3</c:v>
                </c:pt>
                <c:pt idx="3">
                  <c:v>2014Q4</c:v>
                </c:pt>
                <c:pt idx="4">
                  <c:v>2015Q1</c:v>
                </c:pt>
              </c:strCache>
            </c:strRef>
          </c:cat>
          <c:val>
            <c:numRef>
              <c:f>Sheet1!$B$6:$F$6</c:f>
              <c:numCache>
                <c:formatCode>General</c:formatCode>
                <c:ptCount val="5"/>
                <c:pt idx="0">
                  <c:v>678.0</c:v>
                </c:pt>
                <c:pt idx="1">
                  <c:v>993.0</c:v>
                </c:pt>
                <c:pt idx="2">
                  <c:v>1079.0</c:v>
                </c:pt>
                <c:pt idx="3">
                  <c:v>1930.0</c:v>
                </c:pt>
                <c:pt idx="4">
                  <c:v>1494.0</c:v>
                </c:pt>
              </c:numCache>
            </c:numRef>
          </c:val>
        </c:ser>
        <c:ser>
          <c:idx val="5"/>
          <c:order val="5"/>
          <c:tx>
            <c:strRef>
              <c:f>Sheet1!$A$7</c:f>
              <c:strCache>
                <c:ptCount val="1"/>
                <c:pt idx="0">
                  <c:v>Sugon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2014Q1</c:v>
                </c:pt>
                <c:pt idx="1">
                  <c:v>2014Q2</c:v>
                </c:pt>
                <c:pt idx="2">
                  <c:v>2014Q3</c:v>
                </c:pt>
                <c:pt idx="3">
                  <c:v>2014Q4</c:v>
                </c:pt>
                <c:pt idx="4">
                  <c:v>2015Q1</c:v>
                </c:pt>
              </c:strCache>
            </c:strRef>
          </c:cat>
          <c:val>
            <c:numRef>
              <c:f>Sheet1!$B$7:$F$7</c:f>
              <c:numCache>
                <c:formatCode>General</c:formatCode>
                <c:ptCount val="5"/>
                <c:pt idx="0">
                  <c:v>1708.0</c:v>
                </c:pt>
                <c:pt idx="1">
                  <c:v>2922.0</c:v>
                </c:pt>
                <c:pt idx="2">
                  <c:v>5041.0</c:v>
                </c:pt>
                <c:pt idx="3">
                  <c:v>6003.0</c:v>
                </c:pt>
                <c:pt idx="4">
                  <c:v>4654.0</c:v>
                </c:pt>
              </c:numCache>
            </c:numRef>
          </c:val>
        </c:ser>
        <c:ser>
          <c:idx val="6"/>
          <c:order val="6"/>
          <c:tx>
            <c:strRef>
              <c:f>Sheet1!$A$8</c:f>
              <c:strCache>
                <c:ptCount val="1"/>
                <c:pt idx="0">
                  <c:v>IBM</c:v>
                </c:pt>
              </c:strCache>
            </c:strRef>
          </c:tx>
          <c:invertIfNegative val="0"/>
          <c:cat>
            <c:strRef>
              <c:f>Sheet1!$B$1:$F$1</c:f>
              <c:strCache>
                <c:ptCount val="5"/>
                <c:pt idx="0">
                  <c:v>2014Q1</c:v>
                </c:pt>
                <c:pt idx="1">
                  <c:v>2014Q2</c:v>
                </c:pt>
                <c:pt idx="2">
                  <c:v>2014Q3</c:v>
                </c:pt>
                <c:pt idx="3">
                  <c:v>2014Q4</c:v>
                </c:pt>
                <c:pt idx="4">
                  <c:v>2015Q1</c:v>
                </c:pt>
              </c:strCache>
            </c:strRef>
          </c:cat>
          <c:val>
            <c:numRef>
              <c:f>Sheet1!$B$8:$F$8</c:f>
              <c:numCache>
                <c:formatCode>General</c:formatCode>
                <c:ptCount val="5"/>
                <c:pt idx="0">
                  <c:v>3613.0</c:v>
                </c:pt>
                <c:pt idx="1">
                  <c:v>4055.0</c:v>
                </c:pt>
                <c:pt idx="2">
                  <c:v>4252.0</c:v>
                </c:pt>
              </c:numCache>
            </c:numRef>
          </c:val>
        </c:ser>
        <c:ser>
          <c:idx val="7"/>
          <c:order val="7"/>
          <c:tx>
            <c:strRef>
              <c:f>Sheet1!$A$9</c:f>
              <c:strCache>
                <c:ptCount val="1"/>
                <c:pt idx="0">
                  <c:v>Others</c:v>
                </c:pt>
              </c:strCache>
            </c:strRef>
          </c:tx>
          <c:invertIfNegative val="0"/>
          <c:cat>
            <c:strRef>
              <c:f>Sheet1!$B$1:$F$1</c:f>
              <c:strCache>
                <c:ptCount val="5"/>
                <c:pt idx="0">
                  <c:v>2014Q1</c:v>
                </c:pt>
                <c:pt idx="1">
                  <c:v>2014Q2</c:v>
                </c:pt>
                <c:pt idx="2">
                  <c:v>2014Q3</c:v>
                </c:pt>
                <c:pt idx="3">
                  <c:v>2014Q4</c:v>
                </c:pt>
                <c:pt idx="4">
                  <c:v>2015Q1</c:v>
                </c:pt>
              </c:strCache>
            </c:strRef>
          </c:cat>
          <c:val>
            <c:numRef>
              <c:f>Sheet1!$B$9:$F$9</c:f>
              <c:numCache>
                <c:formatCode>General</c:formatCode>
                <c:ptCount val="5"/>
                <c:pt idx="0">
                  <c:v>1855.0</c:v>
                </c:pt>
                <c:pt idx="1">
                  <c:v>2628.0</c:v>
                </c:pt>
                <c:pt idx="2">
                  <c:v>2099.0</c:v>
                </c:pt>
                <c:pt idx="3">
                  <c:v>2841.0</c:v>
                </c:pt>
                <c:pt idx="4">
                  <c:v>1454.0</c:v>
                </c:pt>
              </c:numCache>
            </c:numRef>
          </c:val>
        </c:ser>
        <c:dLbls>
          <c:showLegendKey val="0"/>
          <c:showVal val="0"/>
          <c:showCatName val="0"/>
          <c:showSerName val="0"/>
          <c:showPercent val="0"/>
          <c:showBubbleSize val="0"/>
        </c:dLbls>
        <c:gapWidth val="150"/>
        <c:overlap val="100"/>
        <c:axId val="-2049084432"/>
        <c:axId val="-2012984096"/>
      </c:barChart>
      <c:catAx>
        <c:axId val="-2049084432"/>
        <c:scaling>
          <c:orientation val="minMax"/>
        </c:scaling>
        <c:delete val="0"/>
        <c:axPos val="b"/>
        <c:numFmt formatCode="General" sourceLinked="0"/>
        <c:majorTickMark val="none"/>
        <c:minorTickMark val="none"/>
        <c:tickLblPos val="nextTo"/>
        <c:crossAx val="-2012984096"/>
        <c:crosses val="autoZero"/>
        <c:auto val="1"/>
        <c:lblAlgn val="ctr"/>
        <c:lblOffset val="100"/>
        <c:noMultiLvlLbl val="0"/>
      </c:catAx>
      <c:valAx>
        <c:axId val="-2012984096"/>
        <c:scaling>
          <c:orientation val="minMax"/>
          <c:max val="35000.0"/>
        </c:scaling>
        <c:delete val="0"/>
        <c:axPos val="l"/>
        <c:majorGridlines/>
        <c:numFmt formatCode="General" sourceLinked="1"/>
        <c:majorTickMark val="none"/>
        <c:minorTickMark val="none"/>
        <c:tickLblPos val="nextTo"/>
        <c:crossAx val="-2049084432"/>
        <c:crosses val="autoZero"/>
        <c:crossBetween val="between"/>
        <c:majorUnit val="5000.0"/>
      </c:valAx>
    </c:plotArea>
    <c:legend>
      <c:legendPos val="b"/>
      <c:overlay val="0"/>
    </c:legend>
    <c:plotVisOnly val="1"/>
    <c:dispBlanksAs val="gap"/>
    <c:showDLblsOverMax val="0"/>
  </c:chart>
  <c:txPr>
    <a:bodyPr/>
    <a:lstStyle/>
    <a:p>
      <a:pPr>
        <a:defRPr sz="12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73249-ABEE-4AD9-8C70-E7FBF0A22FD0}" type="doc">
      <dgm:prSet loTypeId="urn:microsoft.com/office/officeart/2005/8/layout/arrow2" loCatId="process" qsTypeId="urn:microsoft.com/office/officeart/2005/8/quickstyle/3d1" qsCatId="3D" csTypeId="urn:microsoft.com/office/officeart/2005/8/colors/colorful1#2" csCatId="colorful" phldr="1"/>
      <dgm:spPr/>
    </dgm:pt>
    <dgm:pt modelId="{10A0E991-08E1-4BC1-AA45-D5C5DFC942E9}">
      <dgm:prSet phldrT="[文本]" custT="1"/>
      <dgm:spPr/>
      <dgm:t>
        <a:bodyPr/>
        <a:lstStyle/>
        <a:p>
          <a:r>
            <a:rPr lang="en-US" altLang="zh-CN" sz="1600" b="1" dirty="0" smtClean="0">
              <a:latin typeface="微软雅黑" pitchFamily="34" charset="-122"/>
              <a:ea typeface="微软雅黑" pitchFamily="34" charset="-122"/>
            </a:rPr>
            <a:t>All Designed by </a:t>
          </a:r>
          <a:r>
            <a:rPr lang="en-US" altLang="zh-CN" sz="1600" b="1" dirty="0" err="1" smtClean="0">
              <a:latin typeface="微软雅黑" pitchFamily="34" charset="-122"/>
              <a:ea typeface="微软雅黑" pitchFamily="34" charset="-122"/>
            </a:rPr>
            <a:t>Sugon</a:t>
          </a:r>
          <a:r>
            <a:rPr lang="en-US" altLang="zh-CN" sz="1600" b="1" dirty="0" smtClean="0">
              <a:latin typeface="微软雅黑" pitchFamily="34" charset="-122"/>
              <a:ea typeface="微软雅黑" pitchFamily="34" charset="-122"/>
            </a:rPr>
            <a:t>, 7U10Blade</a:t>
          </a:r>
          <a:endParaRPr lang="zh-CN" altLang="en-US" sz="1600" b="1" dirty="0">
            <a:latin typeface="微软雅黑" pitchFamily="34" charset="-122"/>
            <a:ea typeface="微软雅黑" pitchFamily="34" charset="-122"/>
          </a:endParaRPr>
        </a:p>
      </dgm:t>
    </dgm:pt>
    <dgm:pt modelId="{7B471E75-D9AB-4561-81B0-68B5BA3D1C95}" type="parTrans" cxnId="{2F535D29-BD2D-4D8C-98E3-561660615A7A}">
      <dgm:prSet/>
      <dgm:spPr/>
      <dgm:t>
        <a:bodyPr/>
        <a:lstStyle/>
        <a:p>
          <a:endParaRPr lang="zh-CN" altLang="en-US"/>
        </a:p>
      </dgm:t>
    </dgm:pt>
    <dgm:pt modelId="{56DC4E2B-3653-49B8-82CA-30BFC165FBCC}" type="sibTrans" cxnId="{2F535D29-BD2D-4D8C-98E3-561660615A7A}">
      <dgm:prSet/>
      <dgm:spPr/>
      <dgm:t>
        <a:bodyPr/>
        <a:lstStyle/>
        <a:p>
          <a:endParaRPr lang="zh-CN" altLang="en-US"/>
        </a:p>
      </dgm:t>
    </dgm:pt>
    <dgm:pt modelId="{9A4051F2-9E41-4FD4-93CB-742AAC69BFE1}">
      <dgm:prSet phldrT="[文本]" custT="1"/>
      <dgm:spPr/>
      <dgm:t>
        <a:bodyPr/>
        <a:lstStyle/>
        <a:p>
          <a:r>
            <a:rPr lang="en-US" altLang="zh-CN" sz="1600" b="1" dirty="0" smtClean="0">
              <a:latin typeface="微软雅黑" pitchFamily="34" charset="-122"/>
              <a:ea typeface="微软雅黑" pitchFamily="34" charset="-122"/>
            </a:rPr>
            <a:t>First Blade Server of SSI Architecture of Intel</a:t>
          </a:r>
          <a:endParaRPr lang="zh-CN" altLang="en-US" sz="1600" b="1" dirty="0">
            <a:latin typeface="微软雅黑" pitchFamily="34" charset="-122"/>
            <a:ea typeface="微软雅黑" pitchFamily="34" charset="-122"/>
          </a:endParaRPr>
        </a:p>
      </dgm:t>
    </dgm:pt>
    <dgm:pt modelId="{B229F521-3DA9-4D86-A4E6-BE2CAFFBA1FA}" type="parTrans" cxnId="{3133FAFB-F7CC-4184-94E9-59AFAD37D272}">
      <dgm:prSet/>
      <dgm:spPr/>
      <dgm:t>
        <a:bodyPr/>
        <a:lstStyle/>
        <a:p>
          <a:endParaRPr lang="zh-CN" altLang="en-US"/>
        </a:p>
      </dgm:t>
    </dgm:pt>
    <dgm:pt modelId="{874BBC18-3E6A-4618-870F-CE7726951046}" type="sibTrans" cxnId="{3133FAFB-F7CC-4184-94E9-59AFAD37D272}">
      <dgm:prSet/>
      <dgm:spPr/>
      <dgm:t>
        <a:bodyPr/>
        <a:lstStyle/>
        <a:p>
          <a:endParaRPr lang="zh-CN" altLang="en-US"/>
        </a:p>
      </dgm:t>
    </dgm:pt>
    <dgm:pt modelId="{A3C8329C-6B9B-4B65-A59F-E3BA51E9D12F}">
      <dgm:prSet phldrT="[文本]" custT="1"/>
      <dgm:spPr/>
      <dgm:t>
        <a:bodyPr/>
        <a:lstStyle/>
        <a:p>
          <a:pPr>
            <a:lnSpc>
              <a:spcPct val="90000"/>
            </a:lnSpc>
          </a:pPr>
          <a:r>
            <a:rPr lang="en-US" altLang="zh-CN" sz="1600" b="1" dirty="0" smtClean="0">
              <a:latin typeface="微软雅黑" pitchFamily="34" charset="-122"/>
              <a:ea typeface="微软雅黑" pitchFamily="34" charset="-122"/>
            </a:rPr>
            <a:t>Special for HPC, 5U 10/14 Blades</a:t>
          </a:r>
        </a:p>
        <a:p>
          <a:pPr>
            <a:lnSpc>
              <a:spcPct val="90000"/>
            </a:lnSpc>
          </a:pPr>
          <a:r>
            <a:rPr lang="en-US" altLang="zh-CN" sz="1600" b="1" dirty="0" smtClean="0">
              <a:latin typeface="微软雅黑" pitchFamily="34" charset="-122"/>
              <a:ea typeface="微软雅黑" pitchFamily="34" charset="-122"/>
            </a:rPr>
            <a:t>High Performance to Price Ratio</a:t>
          </a:r>
          <a:endParaRPr lang="zh-CN" altLang="en-US" sz="1600" b="1" dirty="0">
            <a:latin typeface="微软雅黑" pitchFamily="34" charset="-122"/>
            <a:ea typeface="微软雅黑" pitchFamily="34" charset="-122"/>
          </a:endParaRPr>
        </a:p>
      </dgm:t>
    </dgm:pt>
    <dgm:pt modelId="{E130F522-4D2B-4224-96CE-942F64DC2990}" type="parTrans" cxnId="{22ADFF9B-11EC-41A3-ABA5-546B3594A037}">
      <dgm:prSet/>
      <dgm:spPr/>
      <dgm:t>
        <a:bodyPr/>
        <a:lstStyle/>
        <a:p>
          <a:endParaRPr lang="zh-CN" altLang="en-US"/>
        </a:p>
      </dgm:t>
    </dgm:pt>
    <dgm:pt modelId="{86AFD0B2-9D18-49ED-A858-3B4E3C07F0C1}" type="sibTrans" cxnId="{22ADFF9B-11EC-41A3-ABA5-546B3594A037}">
      <dgm:prSet/>
      <dgm:spPr/>
      <dgm:t>
        <a:bodyPr/>
        <a:lstStyle/>
        <a:p>
          <a:endParaRPr lang="zh-CN" altLang="en-US"/>
        </a:p>
      </dgm:t>
    </dgm:pt>
    <dgm:pt modelId="{84790F32-5243-4FF9-8920-55F830085DB1}">
      <dgm:prSet/>
      <dgm:spPr/>
      <dgm:t>
        <a:bodyPr/>
        <a:lstStyle/>
        <a:p>
          <a:endParaRPr lang="zh-CN" altLang="en-US" dirty="0"/>
        </a:p>
      </dgm:t>
    </dgm:pt>
    <dgm:pt modelId="{02016CA4-5262-4F3E-88C1-E4EA78D600C5}" type="parTrans" cxnId="{514AC506-F474-4B5F-A40D-51B577078F06}">
      <dgm:prSet/>
      <dgm:spPr/>
      <dgm:t>
        <a:bodyPr/>
        <a:lstStyle/>
        <a:p>
          <a:endParaRPr lang="zh-CN" altLang="en-US"/>
        </a:p>
      </dgm:t>
    </dgm:pt>
    <dgm:pt modelId="{3FCDE331-CAE5-4140-9EB3-71CBF1BE8248}" type="sibTrans" cxnId="{514AC506-F474-4B5F-A40D-51B577078F06}">
      <dgm:prSet/>
      <dgm:spPr/>
      <dgm:t>
        <a:bodyPr/>
        <a:lstStyle/>
        <a:p>
          <a:endParaRPr lang="zh-CN" altLang="en-US"/>
        </a:p>
      </dgm:t>
    </dgm:pt>
    <dgm:pt modelId="{424F17ED-8A33-43D9-B5ED-BA4F7F6E3EF7}" type="pres">
      <dgm:prSet presAssocID="{6F173249-ABEE-4AD9-8C70-E7FBF0A22FD0}" presName="arrowDiagram" presStyleCnt="0">
        <dgm:presLayoutVars>
          <dgm:chMax val="5"/>
          <dgm:dir/>
          <dgm:resizeHandles val="exact"/>
        </dgm:presLayoutVars>
      </dgm:prSet>
      <dgm:spPr/>
    </dgm:pt>
    <dgm:pt modelId="{1F520E57-597D-43EC-8605-82DF129756CF}" type="pres">
      <dgm:prSet presAssocID="{6F173249-ABEE-4AD9-8C70-E7FBF0A22FD0}" presName="arrow" presStyleLbl="bgShp" presStyleIdx="0" presStyleCnt="1" custScaleX="145001" custScaleY="100000" custLinFactNeighborX="-190"/>
      <dgm:spPr>
        <a:solidFill>
          <a:srgbClr val="CC3300"/>
        </a:solidFill>
        <a:effectLst>
          <a:outerShdw blurRad="76200" dir="18900000" sy="23000" kx="-1200000" algn="bl" rotWithShape="0">
            <a:prstClr val="black">
              <a:alpha val="20000"/>
            </a:prstClr>
          </a:outerShdw>
        </a:effectLst>
      </dgm:spPr>
    </dgm:pt>
    <dgm:pt modelId="{6792700A-D8DD-4569-A763-8565E438BFE9}" type="pres">
      <dgm:prSet presAssocID="{6F173249-ABEE-4AD9-8C70-E7FBF0A22FD0}" presName="arrowDiagram4" presStyleCnt="0"/>
      <dgm:spPr/>
    </dgm:pt>
    <dgm:pt modelId="{1B585EB1-14C6-4BFA-88CD-1375FDB6DB5D}" type="pres">
      <dgm:prSet presAssocID="{84790F32-5243-4FF9-8920-55F830085DB1}" presName="bullet4a" presStyleLbl="node1" presStyleIdx="0" presStyleCnt="4" custLinFactX="-600000" custLinFactY="200000" custLinFactNeighborX="-661009" custLinFactNeighborY="206412"/>
      <dgm:spPr/>
    </dgm:pt>
    <dgm:pt modelId="{3DD2E705-ECE1-4BD6-ADBD-158D381637ED}" type="pres">
      <dgm:prSet presAssocID="{84790F32-5243-4FF9-8920-55F830085DB1}" presName="textBox4a" presStyleLbl="revTx" presStyleIdx="0" presStyleCnt="4">
        <dgm:presLayoutVars>
          <dgm:bulletEnabled val="1"/>
        </dgm:presLayoutVars>
      </dgm:prSet>
      <dgm:spPr/>
      <dgm:t>
        <a:bodyPr/>
        <a:lstStyle/>
        <a:p>
          <a:endParaRPr lang="zh-CN" altLang="en-US"/>
        </a:p>
      </dgm:t>
    </dgm:pt>
    <dgm:pt modelId="{05547447-6152-4DC7-BBD5-24C2E6DD71C4}" type="pres">
      <dgm:prSet presAssocID="{10A0E991-08E1-4BC1-AA45-D5C5DFC942E9}" presName="bullet4b" presStyleLbl="node1" presStyleIdx="1" presStyleCnt="4" custLinFactX="-300000" custLinFactY="100000" custLinFactNeighborX="-326932" custLinFactNeighborY="105041"/>
      <dgm:spPr/>
    </dgm:pt>
    <dgm:pt modelId="{23475E79-95CC-452D-84E7-96B330136841}" type="pres">
      <dgm:prSet presAssocID="{10A0E991-08E1-4BC1-AA45-D5C5DFC942E9}" presName="textBox4b" presStyleLbl="revTx" presStyleIdx="1" presStyleCnt="4" custScaleY="36694" custLinFactX="-16650" custLinFactNeighborX="-100000" custLinFactNeighborY="7448">
        <dgm:presLayoutVars>
          <dgm:bulletEnabled val="1"/>
        </dgm:presLayoutVars>
      </dgm:prSet>
      <dgm:spPr/>
      <dgm:t>
        <a:bodyPr/>
        <a:lstStyle/>
        <a:p>
          <a:endParaRPr lang="zh-CN" altLang="en-US"/>
        </a:p>
      </dgm:t>
    </dgm:pt>
    <dgm:pt modelId="{A1F9EA3F-5059-41BD-A627-483C069C73A7}" type="pres">
      <dgm:prSet presAssocID="{9A4051F2-9E41-4FD4-93CB-742AAC69BFE1}" presName="bullet4c" presStyleLbl="node1" presStyleIdx="2" presStyleCnt="4" custLinFactX="-152444" custLinFactY="2511" custLinFactNeighborX="-200000" custLinFactNeighborY="100000"/>
      <dgm:spPr/>
      <dgm:t>
        <a:bodyPr/>
        <a:lstStyle/>
        <a:p>
          <a:endParaRPr lang="zh-CN" altLang="en-US"/>
        </a:p>
      </dgm:t>
    </dgm:pt>
    <dgm:pt modelId="{08618B75-96CB-44A7-A331-E8D241552D28}" type="pres">
      <dgm:prSet presAssocID="{9A4051F2-9E41-4FD4-93CB-742AAC69BFE1}" presName="textBox4c" presStyleLbl="revTx" presStyleIdx="2" presStyleCnt="4" custScaleX="103905" custScaleY="46377" custLinFactX="-8081" custLinFactNeighborX="-100000" custLinFactNeighborY="5308">
        <dgm:presLayoutVars>
          <dgm:bulletEnabled val="1"/>
        </dgm:presLayoutVars>
      </dgm:prSet>
      <dgm:spPr/>
      <dgm:t>
        <a:bodyPr/>
        <a:lstStyle/>
        <a:p>
          <a:endParaRPr lang="zh-CN" altLang="en-US"/>
        </a:p>
      </dgm:t>
    </dgm:pt>
    <dgm:pt modelId="{DC30BD50-F9EE-4FEA-8378-8EA4D544FA41}" type="pres">
      <dgm:prSet presAssocID="{A3C8329C-6B9B-4B65-A59F-E3BA51E9D12F}" presName="bullet4d" presStyleLbl="node1" presStyleIdx="3" presStyleCnt="4" custLinFactX="-84148" custLinFactNeighborX="-100000" custLinFactNeighborY="61891"/>
      <dgm:spPr>
        <a:blipFill rotWithShape="0">
          <a:blip xmlns:r="http://schemas.openxmlformats.org/officeDocument/2006/relationships" r:embed="rId1"/>
          <a:stretch>
            <a:fillRect/>
          </a:stretch>
        </a:blipFill>
      </dgm:spPr>
      <dgm:t>
        <a:bodyPr/>
        <a:lstStyle/>
        <a:p>
          <a:endParaRPr lang="zh-CN" altLang="en-US"/>
        </a:p>
      </dgm:t>
    </dgm:pt>
    <dgm:pt modelId="{75870150-C14F-49FF-8C28-DF666D5C4B2F}" type="pres">
      <dgm:prSet presAssocID="{A3C8329C-6B9B-4B65-A59F-E3BA51E9D12F}" presName="textBox4d" presStyleLbl="revTx" presStyleIdx="3" presStyleCnt="4" custScaleX="142361" custScaleY="33312" custLinFactNeighborX="-92123" custLinFactNeighborY="-505">
        <dgm:presLayoutVars>
          <dgm:bulletEnabled val="1"/>
        </dgm:presLayoutVars>
      </dgm:prSet>
      <dgm:spPr/>
      <dgm:t>
        <a:bodyPr/>
        <a:lstStyle/>
        <a:p>
          <a:endParaRPr lang="zh-CN" altLang="en-US"/>
        </a:p>
      </dgm:t>
    </dgm:pt>
  </dgm:ptLst>
  <dgm:cxnLst>
    <dgm:cxn modelId="{AD29BE9E-CEE7-3944-B9A1-D5A942F7A648}" type="presOf" srcId="{A3C8329C-6B9B-4B65-A59F-E3BA51E9D12F}" destId="{75870150-C14F-49FF-8C28-DF666D5C4B2F}" srcOrd="0" destOrd="0" presId="urn:microsoft.com/office/officeart/2005/8/layout/arrow2"/>
    <dgm:cxn modelId="{85F90CC8-8673-DB45-8705-03C3B9AF36D0}" type="presOf" srcId="{10A0E991-08E1-4BC1-AA45-D5C5DFC942E9}" destId="{23475E79-95CC-452D-84E7-96B330136841}" srcOrd="0" destOrd="0" presId="urn:microsoft.com/office/officeart/2005/8/layout/arrow2"/>
    <dgm:cxn modelId="{22ADFF9B-11EC-41A3-ABA5-546B3594A037}" srcId="{6F173249-ABEE-4AD9-8C70-E7FBF0A22FD0}" destId="{A3C8329C-6B9B-4B65-A59F-E3BA51E9D12F}" srcOrd="3" destOrd="0" parTransId="{E130F522-4D2B-4224-96CE-942F64DC2990}" sibTransId="{86AFD0B2-9D18-49ED-A858-3B4E3C07F0C1}"/>
    <dgm:cxn modelId="{CFC9FFDF-F593-B542-8EE7-92F3B722A526}" type="presOf" srcId="{84790F32-5243-4FF9-8920-55F830085DB1}" destId="{3DD2E705-ECE1-4BD6-ADBD-158D381637ED}" srcOrd="0" destOrd="0" presId="urn:microsoft.com/office/officeart/2005/8/layout/arrow2"/>
    <dgm:cxn modelId="{2F535D29-BD2D-4D8C-98E3-561660615A7A}" srcId="{6F173249-ABEE-4AD9-8C70-E7FBF0A22FD0}" destId="{10A0E991-08E1-4BC1-AA45-D5C5DFC942E9}" srcOrd="1" destOrd="0" parTransId="{7B471E75-D9AB-4561-81B0-68B5BA3D1C95}" sibTransId="{56DC4E2B-3653-49B8-82CA-30BFC165FBCC}"/>
    <dgm:cxn modelId="{FBE76312-F855-B94C-86A2-2C2687A441CA}" type="presOf" srcId="{9A4051F2-9E41-4FD4-93CB-742AAC69BFE1}" destId="{08618B75-96CB-44A7-A331-E8D241552D28}" srcOrd="0" destOrd="0" presId="urn:microsoft.com/office/officeart/2005/8/layout/arrow2"/>
    <dgm:cxn modelId="{31BB222F-8154-2C49-88E7-193199354E70}" type="presOf" srcId="{6F173249-ABEE-4AD9-8C70-E7FBF0A22FD0}" destId="{424F17ED-8A33-43D9-B5ED-BA4F7F6E3EF7}" srcOrd="0" destOrd="0" presId="urn:microsoft.com/office/officeart/2005/8/layout/arrow2"/>
    <dgm:cxn modelId="{514AC506-F474-4B5F-A40D-51B577078F06}" srcId="{6F173249-ABEE-4AD9-8C70-E7FBF0A22FD0}" destId="{84790F32-5243-4FF9-8920-55F830085DB1}" srcOrd="0" destOrd="0" parTransId="{02016CA4-5262-4F3E-88C1-E4EA78D600C5}" sibTransId="{3FCDE331-CAE5-4140-9EB3-71CBF1BE8248}"/>
    <dgm:cxn modelId="{3133FAFB-F7CC-4184-94E9-59AFAD37D272}" srcId="{6F173249-ABEE-4AD9-8C70-E7FBF0A22FD0}" destId="{9A4051F2-9E41-4FD4-93CB-742AAC69BFE1}" srcOrd="2" destOrd="0" parTransId="{B229F521-3DA9-4D86-A4E6-BE2CAFFBA1FA}" sibTransId="{874BBC18-3E6A-4618-870F-CE7726951046}"/>
    <dgm:cxn modelId="{A6BAE798-AE5B-B84F-8741-EF16DC74BB11}" type="presParOf" srcId="{424F17ED-8A33-43D9-B5ED-BA4F7F6E3EF7}" destId="{1F520E57-597D-43EC-8605-82DF129756CF}" srcOrd="0" destOrd="0" presId="urn:microsoft.com/office/officeart/2005/8/layout/arrow2"/>
    <dgm:cxn modelId="{5401675D-B596-114E-AA22-597A18601DF3}" type="presParOf" srcId="{424F17ED-8A33-43D9-B5ED-BA4F7F6E3EF7}" destId="{6792700A-D8DD-4569-A763-8565E438BFE9}" srcOrd="1" destOrd="0" presId="urn:microsoft.com/office/officeart/2005/8/layout/arrow2"/>
    <dgm:cxn modelId="{1EAC6FA9-B638-F74F-BFAE-FB120F57A613}" type="presParOf" srcId="{6792700A-D8DD-4569-A763-8565E438BFE9}" destId="{1B585EB1-14C6-4BFA-88CD-1375FDB6DB5D}" srcOrd="0" destOrd="0" presId="urn:microsoft.com/office/officeart/2005/8/layout/arrow2"/>
    <dgm:cxn modelId="{E50CBCF7-D89C-DF4B-AFD6-0748C786063C}" type="presParOf" srcId="{6792700A-D8DD-4569-A763-8565E438BFE9}" destId="{3DD2E705-ECE1-4BD6-ADBD-158D381637ED}" srcOrd="1" destOrd="0" presId="urn:microsoft.com/office/officeart/2005/8/layout/arrow2"/>
    <dgm:cxn modelId="{C50C4B07-B50F-A541-8FE4-B81F578AF8B8}" type="presParOf" srcId="{6792700A-D8DD-4569-A763-8565E438BFE9}" destId="{05547447-6152-4DC7-BBD5-24C2E6DD71C4}" srcOrd="2" destOrd="0" presId="urn:microsoft.com/office/officeart/2005/8/layout/arrow2"/>
    <dgm:cxn modelId="{51D6CB70-6F37-0E4E-8C97-83C0BFA58103}" type="presParOf" srcId="{6792700A-D8DD-4569-A763-8565E438BFE9}" destId="{23475E79-95CC-452D-84E7-96B330136841}" srcOrd="3" destOrd="0" presId="urn:microsoft.com/office/officeart/2005/8/layout/arrow2"/>
    <dgm:cxn modelId="{F5B4B4FB-DC57-C747-AAB4-5AFD00C9D75A}" type="presParOf" srcId="{6792700A-D8DD-4569-A763-8565E438BFE9}" destId="{A1F9EA3F-5059-41BD-A627-483C069C73A7}" srcOrd="4" destOrd="0" presId="urn:microsoft.com/office/officeart/2005/8/layout/arrow2"/>
    <dgm:cxn modelId="{168ACC2B-79AA-6448-A2B2-FAF9A16B5CDA}" type="presParOf" srcId="{6792700A-D8DD-4569-A763-8565E438BFE9}" destId="{08618B75-96CB-44A7-A331-E8D241552D28}" srcOrd="5" destOrd="0" presId="urn:microsoft.com/office/officeart/2005/8/layout/arrow2"/>
    <dgm:cxn modelId="{3C0FDF0F-A46E-5F4A-BAB0-F2E4EA068B69}" type="presParOf" srcId="{6792700A-D8DD-4569-A763-8565E438BFE9}" destId="{DC30BD50-F9EE-4FEA-8378-8EA4D544FA41}" srcOrd="6" destOrd="0" presId="urn:microsoft.com/office/officeart/2005/8/layout/arrow2"/>
    <dgm:cxn modelId="{EC25CCC5-646A-2849-B63C-6FC3D5196AB9}" type="presParOf" srcId="{6792700A-D8DD-4569-A763-8565E438BFE9}" destId="{75870150-C14F-49FF-8C28-DF666D5C4B2F}"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20E57-597D-43EC-8605-82DF129756CF}">
      <dsp:nvSpPr>
        <dsp:cNvPr id="0" name=""/>
        <dsp:cNvSpPr/>
      </dsp:nvSpPr>
      <dsp:spPr>
        <a:xfrm>
          <a:off x="-95689" y="0"/>
          <a:ext cx="10442763" cy="4501160"/>
        </a:xfrm>
        <a:prstGeom prst="swooshArrow">
          <a:avLst>
            <a:gd name="adj1" fmla="val 25000"/>
            <a:gd name="adj2" fmla="val 25000"/>
          </a:avLst>
        </a:prstGeom>
        <a:solidFill>
          <a:srgbClr val="CC3300"/>
        </a:solidFill>
        <a:ln>
          <a:noFill/>
        </a:ln>
        <a:effectLst>
          <a:outerShdw blurRad="76200" dir="18900000" sy="23000" kx="-1200000" algn="bl" rotWithShape="0">
            <a:prstClr val="black">
              <a:alpha val="2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B585EB1-14C6-4BFA-88CD-1375FDB6DB5D}">
      <dsp:nvSpPr>
        <dsp:cNvPr id="0" name=""/>
        <dsp:cNvSpPr/>
      </dsp:nvSpPr>
      <dsp:spPr>
        <a:xfrm>
          <a:off x="145377" y="4020254"/>
          <a:ext cx="165642" cy="1656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DD2E705-ECE1-4BD6-ADBD-158D381637ED}">
      <dsp:nvSpPr>
        <dsp:cNvPr id="0" name=""/>
        <dsp:cNvSpPr/>
      </dsp:nvSpPr>
      <dsp:spPr>
        <a:xfrm>
          <a:off x="2316968" y="3429883"/>
          <a:ext cx="1231517" cy="1071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771" tIns="0" rIns="0" bIns="0" numCol="1" spcCol="1270" anchor="t" anchorCtr="0">
          <a:noAutofit/>
        </a:bodyPr>
        <a:lstStyle/>
        <a:p>
          <a:pPr lvl="0" algn="l" defTabSz="2889250">
            <a:lnSpc>
              <a:spcPct val="90000"/>
            </a:lnSpc>
            <a:spcBef>
              <a:spcPct val="0"/>
            </a:spcBef>
            <a:spcAft>
              <a:spcPct val="35000"/>
            </a:spcAft>
          </a:pPr>
          <a:endParaRPr lang="zh-CN" altLang="en-US" sz="6500" kern="1200" dirty="0"/>
        </a:p>
      </dsp:txBody>
      <dsp:txXfrm>
        <a:off x="2316968" y="3429883"/>
        <a:ext cx="1231517" cy="1071276"/>
      </dsp:txXfrm>
    </dsp:sp>
    <dsp:sp modelId="{05547447-6152-4DC7-BBD5-24C2E6DD71C4}">
      <dsp:nvSpPr>
        <dsp:cNvPr id="0" name=""/>
        <dsp:cNvSpPr/>
      </dsp:nvSpPr>
      <dsp:spPr>
        <a:xfrm>
          <a:off x="1598418" y="2890763"/>
          <a:ext cx="288074" cy="28807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3475E79-95CC-452D-84E7-96B330136841}">
      <dsp:nvSpPr>
        <dsp:cNvPr id="0" name=""/>
        <dsp:cNvSpPr/>
      </dsp:nvSpPr>
      <dsp:spPr>
        <a:xfrm>
          <a:off x="1784282" y="3248449"/>
          <a:ext cx="1512389" cy="754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45"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latin typeface="微软雅黑" pitchFamily="34" charset="-122"/>
              <a:ea typeface="微软雅黑" pitchFamily="34" charset="-122"/>
            </a:rPr>
            <a:t>All Designed by </a:t>
          </a:r>
          <a:r>
            <a:rPr lang="en-US" altLang="zh-CN" sz="1600" b="1" kern="1200" dirty="0" err="1" smtClean="0">
              <a:latin typeface="微软雅黑" pitchFamily="34" charset="-122"/>
              <a:ea typeface="微软雅黑" pitchFamily="34" charset="-122"/>
            </a:rPr>
            <a:t>Sugon</a:t>
          </a:r>
          <a:r>
            <a:rPr lang="en-US" altLang="zh-CN" sz="1600" b="1" kern="1200" dirty="0" smtClean="0">
              <a:latin typeface="微软雅黑" pitchFamily="34" charset="-122"/>
              <a:ea typeface="微软雅黑" pitchFamily="34" charset="-122"/>
            </a:rPr>
            <a:t>, 7U10Blade</a:t>
          </a:r>
          <a:endParaRPr lang="zh-CN" altLang="en-US" sz="1600" b="1" kern="1200" dirty="0">
            <a:latin typeface="微软雅黑" pitchFamily="34" charset="-122"/>
            <a:ea typeface="微软雅黑" pitchFamily="34" charset="-122"/>
          </a:endParaRPr>
        </a:p>
      </dsp:txBody>
      <dsp:txXfrm>
        <a:off x="1784282" y="3248449"/>
        <a:ext cx="1512389" cy="754806"/>
      </dsp:txXfrm>
    </dsp:sp>
    <dsp:sp modelId="{A1F9EA3F-5059-41BD-A627-483C069C73A7}">
      <dsp:nvSpPr>
        <dsp:cNvPr id="0" name=""/>
        <dsp:cNvSpPr/>
      </dsp:nvSpPr>
      <dsp:spPr>
        <a:xfrm>
          <a:off x="3553560" y="1919876"/>
          <a:ext cx="381698" cy="38169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8618B75-96CB-44A7-A331-E8D241552D28}">
      <dsp:nvSpPr>
        <dsp:cNvPr id="0" name=""/>
        <dsp:cNvSpPr/>
      </dsp:nvSpPr>
      <dsp:spPr>
        <a:xfrm>
          <a:off x="3425547" y="2612916"/>
          <a:ext cx="1571448" cy="1290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254"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latin typeface="微软雅黑" pitchFamily="34" charset="-122"/>
              <a:ea typeface="微软雅黑" pitchFamily="34" charset="-122"/>
            </a:rPr>
            <a:t>First Blade Server of SSI Architecture of Intel</a:t>
          </a:r>
          <a:endParaRPr lang="zh-CN" altLang="en-US" sz="1600" b="1" kern="1200" dirty="0">
            <a:latin typeface="微软雅黑" pitchFamily="34" charset="-122"/>
            <a:ea typeface="微软雅黑" pitchFamily="34" charset="-122"/>
          </a:endParaRPr>
        </a:p>
      </dsp:txBody>
      <dsp:txXfrm>
        <a:off x="3425547" y="2612916"/>
        <a:ext cx="1571448" cy="1290076"/>
      </dsp:txXfrm>
    </dsp:sp>
    <dsp:sp modelId="{DC30BD50-F9EE-4FEA-8378-8EA4D544FA41}">
      <dsp:nvSpPr>
        <dsp:cNvPr id="0" name=""/>
        <dsp:cNvSpPr/>
      </dsp:nvSpPr>
      <dsp:spPr>
        <a:xfrm>
          <a:off x="5584845" y="1334630"/>
          <a:ext cx="511331" cy="511331"/>
        </a:xfrm>
        <a:prstGeom prst="ellipse">
          <a:avLst/>
        </a:prstGeom>
        <a:blipFill rotWithShape="0">
          <a:blip xmlns:r="http://schemas.openxmlformats.org/officeDocument/2006/relationships" r:embed="rId1"/>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5870150-C14F-49FF-8C28-DF666D5C4B2F}">
      <dsp:nvSpPr>
        <dsp:cNvPr id="0" name=""/>
        <dsp:cNvSpPr/>
      </dsp:nvSpPr>
      <dsp:spPr>
        <a:xfrm>
          <a:off x="5068528" y="2333651"/>
          <a:ext cx="2153053" cy="107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44" tIns="0" rIns="0" bIns="0" numCol="1" spcCol="1270" anchor="t" anchorCtr="0">
          <a:noAutofit/>
        </a:bodyPr>
        <a:lstStyle/>
        <a:p>
          <a:pPr lvl="0" algn="l" defTabSz="711200">
            <a:lnSpc>
              <a:spcPct val="90000"/>
            </a:lnSpc>
            <a:spcBef>
              <a:spcPct val="0"/>
            </a:spcBef>
            <a:spcAft>
              <a:spcPct val="35000"/>
            </a:spcAft>
          </a:pPr>
          <a:r>
            <a:rPr lang="en-US" altLang="zh-CN" sz="1600" b="1" kern="1200" dirty="0" smtClean="0">
              <a:latin typeface="微软雅黑" pitchFamily="34" charset="-122"/>
              <a:ea typeface="微软雅黑" pitchFamily="34" charset="-122"/>
            </a:rPr>
            <a:t>Special for HPC, 5U 10/14 Blades</a:t>
          </a:r>
        </a:p>
        <a:p>
          <a:pPr lvl="0" algn="l" defTabSz="711200">
            <a:lnSpc>
              <a:spcPct val="90000"/>
            </a:lnSpc>
            <a:spcBef>
              <a:spcPct val="0"/>
            </a:spcBef>
            <a:spcAft>
              <a:spcPct val="35000"/>
            </a:spcAft>
          </a:pPr>
          <a:r>
            <a:rPr lang="en-US" altLang="zh-CN" sz="1600" b="1" kern="1200" dirty="0" smtClean="0">
              <a:latin typeface="微软雅黑" pitchFamily="34" charset="-122"/>
              <a:ea typeface="微软雅黑" pitchFamily="34" charset="-122"/>
            </a:rPr>
            <a:t>High Performance to Price Ratio</a:t>
          </a:r>
          <a:endParaRPr lang="zh-CN" altLang="en-US" sz="1600" b="1" kern="1200" dirty="0">
            <a:latin typeface="微软雅黑" pitchFamily="34" charset="-122"/>
            <a:ea typeface="微软雅黑" pitchFamily="34" charset="-122"/>
          </a:endParaRPr>
        </a:p>
      </dsp:txBody>
      <dsp:txXfrm>
        <a:off x="5068528" y="2333651"/>
        <a:ext cx="2153053" cy="107508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0648E9-0916-4956-B025-CAE282ED9C47}" type="datetimeFigureOut">
              <a:rPr lang="zh-CN" altLang="en-US" smtClean="0"/>
              <a:t>15/11/30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26843-F55E-43B0-81DA-434FAE732DB2}" type="slidenum">
              <a:rPr lang="zh-CN" altLang="en-US" smtClean="0"/>
              <a:t>‹#›</a:t>
            </a:fld>
            <a:endParaRPr lang="zh-CN" altLang="en-US"/>
          </a:p>
        </p:txBody>
      </p:sp>
    </p:spTree>
    <p:extLst>
      <p:ext uri="{BB962C8B-B14F-4D97-AF65-F5344CB8AC3E}">
        <p14:creationId xmlns:p14="http://schemas.microsoft.com/office/powerpoint/2010/main" val="117721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77D49-39E1-4E03-B374-7B8AD7F60555}" type="datetimeFigureOut">
              <a:rPr lang="zh-CN" altLang="en-US" smtClean="0"/>
              <a:t>15/11/30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BF47F-8CE3-4B88-BDE2-918453ED9410}" type="slidenum">
              <a:rPr lang="zh-CN" altLang="en-US" smtClean="0"/>
              <a:t>‹#›</a:t>
            </a:fld>
            <a:endParaRPr lang="zh-CN" altLang="en-US"/>
          </a:p>
        </p:txBody>
      </p:sp>
    </p:spTree>
    <p:extLst>
      <p:ext uri="{BB962C8B-B14F-4D97-AF65-F5344CB8AC3E}">
        <p14:creationId xmlns:p14="http://schemas.microsoft.com/office/powerpoint/2010/main" val="429248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540965-CB8D-4629-BFFB-B31D68293F86}" type="slidenum">
              <a:rPr lang="zh-CN" altLang="en-US" smtClean="0"/>
              <a:pPr/>
              <a:t>2</a:t>
            </a:fld>
            <a:endParaRPr lang="zh-CN" altLang="en-US"/>
          </a:p>
        </p:txBody>
      </p:sp>
    </p:spTree>
    <p:extLst>
      <p:ext uri="{BB962C8B-B14F-4D97-AF65-F5344CB8AC3E}">
        <p14:creationId xmlns:p14="http://schemas.microsoft.com/office/powerpoint/2010/main" val="236942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era</a:t>
            </a:r>
            <a:r>
              <a:rPr lang="en-US" baseline="0" dirty="0" smtClean="0"/>
              <a:t> of cloud computing, </a:t>
            </a:r>
            <a:r>
              <a:rPr lang="en-US" baseline="0" dirty="0" err="1" smtClean="0"/>
              <a:t>Sugon</a:t>
            </a:r>
            <a:r>
              <a:rPr lang="en-US" baseline="0" dirty="0" smtClean="0"/>
              <a:t> launched this </a:t>
            </a:r>
            <a:r>
              <a:rPr lang="en-US" dirty="0" smtClean="0"/>
              <a:t>new-generation blade server, integrates computing, storage, switching, and management subsystems to form a converged infrastructure platform. </a:t>
            </a:r>
          </a:p>
          <a:p>
            <a:r>
              <a:rPr lang="en-US" dirty="0" smtClean="0"/>
              <a:t>At 22</a:t>
            </a:r>
            <a:r>
              <a:rPr lang="en-US" baseline="0" dirty="0" smtClean="0"/>
              <a:t> January 2015, </a:t>
            </a:r>
            <a:r>
              <a:rPr lang="en-US" baseline="0" dirty="0" err="1" smtClean="0"/>
              <a:t>Sugon</a:t>
            </a:r>
            <a:r>
              <a:rPr lang="en-US" baseline="0" dirty="0" smtClean="0"/>
              <a:t> got a bid of </a:t>
            </a:r>
            <a:r>
              <a:rPr lang="en-US" altLang="zh-CN" baseline="0" dirty="0" smtClean="0"/>
              <a:t>China Tax, the contract price is about 3.5M$.</a:t>
            </a:r>
            <a:endParaRPr lang="en-US" dirty="0"/>
          </a:p>
        </p:txBody>
      </p:sp>
      <p:sp>
        <p:nvSpPr>
          <p:cNvPr id="4" name="Slide Number Placeholder 3"/>
          <p:cNvSpPr>
            <a:spLocks noGrp="1"/>
          </p:cNvSpPr>
          <p:nvPr>
            <p:ph type="sldNum" sz="quarter" idx="10"/>
          </p:nvPr>
        </p:nvSpPr>
        <p:spPr/>
        <p:txBody>
          <a:bodyPr/>
          <a:lstStyle/>
          <a:p>
            <a:fld id="{D94EE022-026A-4C84-90AE-96706DA90163}" type="slidenum">
              <a:rPr lang="zh-CN" altLang="en-US" smtClean="0"/>
              <a:t>4</a:t>
            </a:fld>
            <a:endParaRPr lang="zh-CN" altLang="en-US"/>
          </a:p>
        </p:txBody>
      </p:sp>
    </p:spTree>
    <p:extLst>
      <p:ext uri="{BB962C8B-B14F-4D97-AF65-F5344CB8AC3E}">
        <p14:creationId xmlns:p14="http://schemas.microsoft.com/office/powerpoint/2010/main" val="135143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7540965-CB8D-4629-BFFB-B31D68293F86}" type="slidenum">
              <a:rPr lang="zh-CN" altLang="en-US" smtClean="0"/>
              <a:pPr/>
              <a:t>6</a:t>
            </a:fld>
            <a:endParaRPr lang="zh-CN" altLang="en-US"/>
          </a:p>
        </p:txBody>
      </p:sp>
    </p:spTree>
    <p:extLst>
      <p:ext uri="{BB962C8B-B14F-4D97-AF65-F5344CB8AC3E}">
        <p14:creationId xmlns:p14="http://schemas.microsoft.com/office/powerpoint/2010/main" val="11613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Picture 2" descr="D:\ppt\封面.jpg"/>
          <p:cNvPicPr>
            <a:picLocks noChangeAspect="1" noChangeArrowheads="1"/>
          </p:cNvPicPr>
          <p:nvPr userDrawn="1"/>
        </p:nvPicPr>
        <p:blipFill>
          <a:blip r:embed="rId2" cstate="print"/>
          <a:srcRect/>
          <a:stretch>
            <a:fillRect/>
          </a:stretch>
        </p:blipFill>
        <p:spPr bwMode="auto">
          <a:xfrm>
            <a:off x="2" y="0"/>
            <a:ext cx="12189884" cy="6858000"/>
          </a:xfrm>
          <a:prstGeom prst="rect">
            <a:avLst/>
          </a:prstGeom>
          <a:noFill/>
          <a:ln w="9525">
            <a:noFill/>
            <a:miter lim="800000"/>
            <a:headEnd/>
            <a:tailEnd/>
          </a:ln>
        </p:spPr>
      </p:pic>
      <p:sp>
        <p:nvSpPr>
          <p:cNvPr id="9" name="文本占位符 8"/>
          <p:cNvSpPr>
            <a:spLocks noGrp="1"/>
          </p:cNvSpPr>
          <p:nvPr>
            <p:ph type="body" sz="quarter" idx="10"/>
          </p:nvPr>
        </p:nvSpPr>
        <p:spPr>
          <a:xfrm>
            <a:off x="7511143" y="3909055"/>
            <a:ext cx="4537519" cy="480053"/>
          </a:xfrm>
          <a:prstGeom prst="rect">
            <a:avLst/>
          </a:prstGeom>
        </p:spPr>
        <p:txBody>
          <a:bodyPr anchor="ctr">
            <a:noAutofit/>
          </a:bodyPr>
          <a:lstStyle>
            <a:lvl1pPr marL="0" indent="0">
              <a:buNone/>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smtClean="0"/>
              <a:t>单击此处编辑母版文本样式</a:t>
            </a:r>
          </a:p>
        </p:txBody>
      </p:sp>
      <p:sp>
        <p:nvSpPr>
          <p:cNvPr id="11" name="文本占位符 10"/>
          <p:cNvSpPr>
            <a:spLocks noGrp="1"/>
          </p:cNvSpPr>
          <p:nvPr>
            <p:ph type="body" sz="quarter" idx="11"/>
          </p:nvPr>
        </p:nvSpPr>
        <p:spPr>
          <a:xfrm>
            <a:off x="764758" y="2127097"/>
            <a:ext cx="8544983" cy="960967"/>
          </a:xfrm>
          <a:prstGeom prst="rect">
            <a:avLst/>
          </a:prstGeom>
        </p:spPr>
        <p:txBody>
          <a:bodyPr anchor="ctr">
            <a:noAutofit/>
          </a:bodyPr>
          <a:lstStyle>
            <a:lvl1pPr marL="0" indent="0">
              <a:buNone/>
              <a:defRPr kumimoji="0" lang="zh-CN" altLang="en-US" sz="5400" b="1" i="0" u="none" strike="noStrike" kern="1200" cap="none" spc="0" normalizeH="0" baseline="0" noProof="0" smtClean="0">
                <a:ln>
                  <a:noFill/>
                </a:ln>
                <a:solidFill>
                  <a:schemeClr val="bg1"/>
                </a:solidFill>
                <a:effectLst/>
                <a:uLnTx/>
                <a:uFillTx/>
                <a:latin typeface="微软雅黑" pitchFamily="34" charset="-122"/>
                <a:ea typeface="微软雅黑" pitchFamily="34" charset="-122"/>
                <a:cs typeface="+mn-cs"/>
              </a:defRPr>
            </a:lvl1pPr>
          </a:lstStyle>
          <a:p>
            <a:pPr lvl="0"/>
            <a:r>
              <a:rPr lang="zh-CN" altLang="en-US" dirty="0" smtClean="0"/>
              <a:t>单击此处编辑母版文本样式</a:t>
            </a:r>
          </a:p>
        </p:txBody>
      </p:sp>
      <p:sp>
        <p:nvSpPr>
          <p:cNvPr id="2" name="文本框 1"/>
          <p:cNvSpPr txBox="1"/>
          <p:nvPr userDrawn="1"/>
        </p:nvSpPr>
        <p:spPr>
          <a:xfrm>
            <a:off x="146956" y="1075272"/>
            <a:ext cx="5878285" cy="461665"/>
          </a:xfrm>
          <a:prstGeom prst="rect">
            <a:avLst/>
          </a:prstGeom>
          <a:noFill/>
        </p:spPr>
        <p:txBody>
          <a:bodyPr wrap="square" rtlCol="0">
            <a:spAutoFit/>
          </a:bodyPr>
          <a:lstStyle/>
          <a:p>
            <a:r>
              <a:rPr lang="en-US" altLang="zh-CN" sz="2400" dirty="0" smtClean="0"/>
              <a:t>Dawning Information Industry</a:t>
            </a:r>
            <a:r>
              <a:rPr lang="en-US" altLang="zh-CN" sz="2400" baseline="0" dirty="0" smtClean="0"/>
              <a:t> Co., Ltd.</a:t>
            </a:r>
            <a:endParaRPr lang="zh-CN" altLang="en-US" sz="2400" dirty="0"/>
          </a:p>
        </p:txBody>
      </p:sp>
    </p:spTree>
    <p:extLst>
      <p:ext uri="{BB962C8B-B14F-4D97-AF65-F5344CB8AC3E}">
        <p14:creationId xmlns:p14="http://schemas.microsoft.com/office/powerpoint/2010/main" val="358945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_7_title4.jpg"/>
          <p:cNvPicPr>
            <a:picLocks noChangeAspect="1"/>
          </p:cNvPicPr>
          <p:nvPr/>
        </p:nvPicPr>
        <p:blipFill>
          <a:blip r:embed="rId2"/>
          <a:stretch>
            <a:fillRect/>
          </a:stretch>
        </p:blipFill>
        <p:spPr>
          <a:xfrm>
            <a:off x="0" y="0"/>
            <a:ext cx="12192000" cy="2673350"/>
          </a:xfrm>
          <a:prstGeom prst="rect">
            <a:avLst/>
          </a:prstGeom>
        </p:spPr>
      </p:pic>
      <p:sp>
        <p:nvSpPr>
          <p:cNvPr id="2" name="Title 1"/>
          <p:cNvSpPr>
            <a:spLocks noGrp="1"/>
          </p:cNvSpPr>
          <p:nvPr>
            <p:ph type="title"/>
          </p:nvPr>
        </p:nvSpPr>
        <p:spPr>
          <a:xfrm>
            <a:off x="963084" y="691843"/>
            <a:ext cx="10363200" cy="1696434"/>
          </a:xfrm>
        </p:spPr>
        <p:txBody>
          <a:bodyPr anchor="t">
            <a:normAutofit/>
          </a:bodyPr>
          <a:lstStyle>
            <a:lvl1pPr algn="l">
              <a:defRPr sz="4000" b="1" cap="none">
                <a:solidFill>
                  <a:srgbClr val="FFFFFF"/>
                </a:solidFill>
              </a:defRPr>
            </a:lvl1pPr>
          </a:lstStyle>
          <a:p>
            <a:r>
              <a:rPr lang="en-US" altLang="zh-CN" smtClean="0"/>
              <a:t>Click to edit Master title style</a:t>
            </a:r>
            <a:endParaRPr lang="en-US" dirty="0"/>
          </a:p>
        </p:txBody>
      </p:sp>
      <p:sp>
        <p:nvSpPr>
          <p:cNvPr id="3" name="Text Placeholder 2"/>
          <p:cNvSpPr>
            <a:spLocks noGrp="1"/>
          </p:cNvSpPr>
          <p:nvPr>
            <p:ph type="body" idx="1"/>
          </p:nvPr>
        </p:nvSpPr>
        <p:spPr>
          <a:xfrm>
            <a:off x="963084" y="3572937"/>
            <a:ext cx="10363200" cy="1500187"/>
          </a:xfrm>
        </p:spPr>
        <p:txBody>
          <a:bodyPr anchor="t">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35950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61199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8" name="Footer Placeholder 7"/>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9" name="Slide Number Placeholder 8"/>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851955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5" name="Slide Number Placeholder 4"/>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3939826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4" name="Slide Number Placeholder 3"/>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32445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8" name="Picture 7" descr="new_background_vert_title.jpg"/>
          <p:cNvPicPr>
            <a:picLocks noChangeAspect="1"/>
          </p:cNvPicPr>
          <p:nvPr/>
        </p:nvPicPr>
        <p:blipFill>
          <a:blip r:embed="rId2"/>
          <a:stretch>
            <a:fillRect/>
          </a:stretch>
        </p:blipFill>
        <p:spPr>
          <a:xfrm>
            <a:off x="0" y="0"/>
            <a:ext cx="4902200" cy="6858000"/>
          </a:xfrm>
          <a:prstGeom prst="rect">
            <a:avLst/>
          </a:prstGeom>
        </p:spPr>
      </p:pic>
      <p:pic>
        <p:nvPicPr>
          <p:cNvPr id="9" name="Picture 8" descr="IDC_logo_white.png"/>
          <p:cNvPicPr>
            <a:picLocks noChangeAspect="1"/>
          </p:cNvPicPr>
          <p:nvPr/>
        </p:nvPicPr>
        <p:blipFill>
          <a:blip r:embed="rId3"/>
          <a:stretch>
            <a:fillRect/>
          </a:stretch>
        </p:blipFill>
        <p:spPr>
          <a:xfrm>
            <a:off x="369717" y="6329820"/>
            <a:ext cx="1786683" cy="432536"/>
          </a:xfrm>
          <a:prstGeom prst="rect">
            <a:avLst/>
          </a:prstGeom>
        </p:spPr>
      </p:pic>
      <p:sp>
        <p:nvSpPr>
          <p:cNvPr id="2" name="Title 1"/>
          <p:cNvSpPr>
            <a:spLocks noGrp="1"/>
          </p:cNvSpPr>
          <p:nvPr>
            <p:ph type="title"/>
          </p:nvPr>
        </p:nvSpPr>
        <p:spPr>
          <a:xfrm>
            <a:off x="420709" y="901521"/>
            <a:ext cx="4011084" cy="2588654"/>
          </a:xfrm>
        </p:spPr>
        <p:txBody>
          <a:bodyPr anchor="t">
            <a:normAutofit/>
          </a:bodyPr>
          <a:lstStyle>
            <a:lvl1pPr marL="0" indent="0" algn="l">
              <a:buFontTx/>
              <a:buNone/>
              <a:defRPr sz="2400" b="1">
                <a:solidFill>
                  <a:schemeClr val="bg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5117636" y="901522"/>
            <a:ext cx="6815667" cy="4291717"/>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6" name="Footer Placeholder 5"/>
          <p:cNvSpPr>
            <a:spLocks noGrp="1"/>
          </p:cNvSpPr>
          <p:nvPr>
            <p:ph type="ftr" sz="quarter" idx="11"/>
          </p:nvPr>
        </p:nvSpPr>
        <p:spPr>
          <a:xfrm>
            <a:off x="4963088" y="6479552"/>
            <a:ext cx="5912835" cy="365125"/>
          </a:xfrm>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47907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pic>
        <p:nvPicPr>
          <p:cNvPr id="8" name="Picture 7" descr="new_background_vert_title2.jpg"/>
          <p:cNvPicPr>
            <a:picLocks noChangeAspect="1"/>
          </p:cNvPicPr>
          <p:nvPr/>
        </p:nvPicPr>
        <p:blipFill>
          <a:blip r:embed="rId2"/>
          <a:stretch>
            <a:fillRect/>
          </a:stretch>
        </p:blipFill>
        <p:spPr>
          <a:xfrm>
            <a:off x="4913055" y="0"/>
            <a:ext cx="7289800" cy="6858000"/>
          </a:xfrm>
          <a:prstGeom prst="rect">
            <a:avLst/>
          </a:prstGeom>
        </p:spPr>
      </p:pic>
      <p:sp>
        <p:nvSpPr>
          <p:cNvPr id="2" name="Title 1"/>
          <p:cNvSpPr>
            <a:spLocks noGrp="1"/>
          </p:cNvSpPr>
          <p:nvPr>
            <p:ph type="title"/>
          </p:nvPr>
        </p:nvSpPr>
        <p:spPr>
          <a:xfrm>
            <a:off x="5855596" y="541712"/>
            <a:ext cx="5812665" cy="4983325"/>
          </a:xfrm>
        </p:spPr>
        <p:txBody>
          <a:bodyPr anchor="t">
            <a:normAutofit/>
          </a:bodyPr>
          <a:lstStyle>
            <a:lvl1pPr algn="l">
              <a:defRPr sz="2400" b="1">
                <a:solidFill>
                  <a:schemeClr val="bg1"/>
                </a:solidFill>
              </a:defRPr>
            </a:lvl1pPr>
          </a:lstStyle>
          <a:p>
            <a:r>
              <a:rPr lang="en-US" altLang="zh-CN" smtClean="0"/>
              <a:t>Click to edit Master title style</a:t>
            </a:r>
            <a:endParaRPr lang="en-US" dirty="0"/>
          </a:p>
        </p:txBody>
      </p:sp>
      <p:sp>
        <p:nvSpPr>
          <p:cNvPr id="3" name="Content Placeholder 2"/>
          <p:cNvSpPr>
            <a:spLocks noGrp="1"/>
          </p:cNvSpPr>
          <p:nvPr>
            <p:ph idx="1"/>
          </p:nvPr>
        </p:nvSpPr>
        <p:spPr>
          <a:xfrm>
            <a:off x="266012" y="541713"/>
            <a:ext cx="4347581" cy="5584451"/>
          </a:xfrm>
        </p:spPr>
        <p:txBody>
          <a:bodyPr>
            <a:normAutofit/>
          </a:bodyPr>
          <a:lstStyle>
            <a:lvl1pPr>
              <a:defRPr sz="24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6" name="Footer Placeholder 5"/>
          <p:cNvSpPr>
            <a:spLocks noGrp="1"/>
          </p:cNvSpPr>
          <p:nvPr>
            <p:ph type="ftr" sz="quarter" idx="11"/>
          </p:nvPr>
        </p:nvSpPr>
        <p:spPr>
          <a:xfrm>
            <a:off x="4913054" y="6479552"/>
            <a:ext cx="6106820" cy="365125"/>
          </a:xfrm>
        </p:spPr>
        <p:txBody>
          <a:bodyPr/>
          <a:lstStyle>
            <a:lvl1pPr>
              <a:defRPr>
                <a:solidFill>
                  <a:schemeClr val="bg1">
                    <a:lumMod val="85000"/>
                  </a:schemeClr>
                </a:solidFill>
              </a:defRPr>
            </a:lvl1pPr>
          </a:lstStyle>
          <a:p>
            <a:r>
              <a:rPr lang="en-US" smtClean="0">
                <a:solidFill>
                  <a:prstClr val="white">
                    <a:lumMod val="85000"/>
                  </a:prstClr>
                </a:solidFill>
              </a:rPr>
              <a:t>© IDC   Visit us at IDC.com and follow us on Twitter: @IDC</a:t>
            </a:r>
            <a:endParaRPr lang="en-US" dirty="0">
              <a:solidFill>
                <a:prstClr val="white">
                  <a:lumMod val="8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238402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6" name="Footer Placeholder 5"/>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7" name="Slide Number Placeholder 6"/>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480576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131089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11"/>
          <p:cNvGrpSpPr/>
          <p:nvPr/>
        </p:nvGrpSpPr>
        <p:grpSpPr>
          <a:xfrm rot="5400000">
            <a:off x="-91496" y="6247324"/>
            <a:ext cx="879094" cy="342260"/>
            <a:chOff x="3260468" y="5276893"/>
            <a:chExt cx="879094" cy="256695"/>
          </a:xfrm>
        </p:grpSpPr>
        <p:sp>
          <p:nvSpPr>
            <p:cNvPr id="8" name="Rectangle 7"/>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0" name="Rectangle 9"/>
            <p:cNvSpPr/>
            <p:nvPr userDrawn="1"/>
          </p:nvSpPr>
          <p:spPr>
            <a:xfrm>
              <a:off x="3260468" y="5276893"/>
              <a:ext cx="879094"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1" name="Rectangle 10"/>
            <p:cNvSpPr/>
            <p:nvPr userDrawn="1"/>
          </p:nvSpPr>
          <p:spPr>
            <a:xfrm>
              <a:off x="4009238" y="5276893"/>
              <a:ext cx="130324"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grpSp>
      <p:sp>
        <p:nvSpPr>
          <p:cNvPr id="2" name="Vertical Title 1"/>
          <p:cNvSpPr>
            <a:spLocks noGrp="1"/>
          </p:cNvSpPr>
          <p:nvPr>
            <p:ph type="title" orient="vert"/>
          </p:nvPr>
        </p:nvSpPr>
        <p:spPr>
          <a:xfrm>
            <a:off x="8839200" y="274639"/>
            <a:ext cx="2743200" cy="5851525"/>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Footer Placeholder 4"/>
          <p:cNvSpPr>
            <a:spLocks noGrp="1"/>
          </p:cNvSpPr>
          <p:nvPr>
            <p:ph type="ftr" sz="quarter" idx="11"/>
          </p:nvPr>
        </p:nvSpPr>
        <p:spPr>
          <a:xfrm rot="5400000">
            <a:off x="-1352462" y="3335310"/>
            <a:ext cx="3419226" cy="486833"/>
          </a:xfrm>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a:xfrm rot="5400000">
            <a:off x="-216455" y="5627562"/>
            <a:ext cx="1165276" cy="486833"/>
          </a:xfrm>
        </p:spPr>
        <p:txBody>
          <a:bodyPr/>
          <a:lstStyle/>
          <a:p>
            <a:fld id="{30879362-658A-E344-B7E9-F19991414F7F}" type="slidenum">
              <a:rPr lang="en-US" smtClean="0"/>
              <a:pPr/>
              <a:t>‹#›</a:t>
            </a:fld>
            <a:endParaRPr lang="en-US" dirty="0"/>
          </a:p>
        </p:txBody>
      </p:sp>
      <p:pic>
        <p:nvPicPr>
          <p:cNvPr id="7" name="Picture 6" descr="idc_logo_small.png"/>
          <p:cNvPicPr>
            <a:picLocks noChangeAspect="1"/>
          </p:cNvPicPr>
          <p:nvPr/>
        </p:nvPicPr>
        <p:blipFill>
          <a:blip r:embed="rId2"/>
          <a:stretch>
            <a:fillRect/>
          </a:stretch>
        </p:blipFill>
        <p:spPr>
          <a:xfrm rot="5400000">
            <a:off x="-175248" y="571818"/>
            <a:ext cx="1069848" cy="475488"/>
          </a:xfrm>
          <a:prstGeom prst="rect">
            <a:avLst/>
          </a:prstGeom>
        </p:spPr>
      </p:pic>
    </p:spTree>
    <p:extLst>
      <p:ext uri="{BB962C8B-B14F-4D97-AF65-F5344CB8AC3E}">
        <p14:creationId xmlns:p14="http://schemas.microsoft.com/office/powerpoint/2010/main" val="263234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1" y="6480699"/>
            <a:ext cx="12192001" cy="377300"/>
          </a:xfrm>
          <a:prstGeom prst="rect">
            <a:avLst/>
          </a:prstGeom>
        </p:spPr>
      </p:pic>
      <p:sp>
        <p:nvSpPr>
          <p:cNvPr id="9" name="文本占位符 7"/>
          <p:cNvSpPr>
            <a:spLocks noGrp="1"/>
          </p:cNvSpPr>
          <p:nvPr>
            <p:ph type="body" sz="quarter" idx="13"/>
          </p:nvPr>
        </p:nvSpPr>
        <p:spPr>
          <a:xfrm>
            <a:off x="378746" y="164567"/>
            <a:ext cx="7114903" cy="583474"/>
          </a:xfrm>
          <a:prstGeom prst="rect">
            <a:avLst/>
          </a:prstGeom>
        </p:spPr>
        <p:txBody>
          <a:bodyPr lIns="78439" tIns="39218" rIns="78439" bIns="39218" anchor="ctr"/>
          <a:lstStyle>
            <a:lvl1pPr marL="342900" indent="-342900" algn="l" rtl="0" eaLnBrk="1" fontAlgn="base" hangingPunct="1">
              <a:spcBef>
                <a:spcPct val="20000"/>
              </a:spcBef>
              <a:spcAft>
                <a:spcPct val="0"/>
              </a:spcAft>
              <a:buFont typeface="Arial" pitchFamily="34" charset="0"/>
              <a:buNone/>
              <a:defRPr lang="zh-CN" altLang="en-US" sz="2800" b="1" kern="1200" cap="none" dirty="0" smtClean="0">
                <a:ln w="0"/>
                <a:solidFill>
                  <a:schemeClr val="tx1"/>
                </a:solidFill>
                <a:effectLst/>
                <a:latin typeface="微软雅黑" pitchFamily="34" charset="-122"/>
                <a:ea typeface="微软雅黑" pitchFamily="34" charset="-122"/>
                <a:cs typeface="+mn-cs"/>
              </a:defRPr>
            </a:lvl1pPr>
          </a:lstStyle>
          <a:p>
            <a:pPr lvl="0"/>
            <a:r>
              <a:rPr lang="zh-CN" altLang="en-US" dirty="0" smtClean="0"/>
              <a:t>单击此处编辑母版文本样式</a:t>
            </a:r>
          </a:p>
        </p:txBody>
      </p: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005134" y="240130"/>
            <a:ext cx="1917577" cy="519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2"/>
          <p:cNvSpPr txBox="1"/>
          <p:nvPr userDrawn="1"/>
        </p:nvSpPr>
        <p:spPr>
          <a:xfrm>
            <a:off x="11361174" y="317805"/>
            <a:ext cx="517151"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cxnSp>
        <p:nvCxnSpPr>
          <p:cNvPr id="13" name="直接连接符 12"/>
          <p:cNvCxnSpPr/>
          <p:nvPr userDrawn="1"/>
        </p:nvCxnSpPr>
        <p:spPr>
          <a:xfrm>
            <a:off x="440887" y="765439"/>
            <a:ext cx="259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内容占位符 5"/>
          <p:cNvSpPr>
            <a:spLocks noGrp="1"/>
          </p:cNvSpPr>
          <p:nvPr>
            <p:ph sz="quarter" idx="12"/>
          </p:nvPr>
        </p:nvSpPr>
        <p:spPr>
          <a:xfrm>
            <a:off x="440887" y="1085132"/>
            <a:ext cx="10948067" cy="5041077"/>
          </a:xfrm>
          <a:prstGeom prst="rect">
            <a:avLst/>
          </a:prstGeom>
        </p:spPr>
        <p:txBody>
          <a:bodyPr lIns="78439" tIns="39218" rIns="78439" bIns="39218"/>
          <a:lstStyle>
            <a:lvl1pPr marL="294146" indent="-294146">
              <a:lnSpc>
                <a:spcPct val="100000"/>
              </a:lnSpc>
              <a:buFont typeface="Wingdings" panose="05000000000000000000" pitchFamily="2" charset="2"/>
              <a:buChar char="n"/>
              <a:defRPr sz="2400">
                <a:solidFill>
                  <a:schemeClr val="tx1"/>
                </a:solidFill>
                <a:latin typeface="微软雅黑" pitchFamily="34" charset="-122"/>
                <a:ea typeface="微软雅黑" pitchFamily="34" charset="-122"/>
              </a:defRPr>
            </a:lvl1pPr>
            <a:lvl2pPr marL="636583" indent="-244000">
              <a:lnSpc>
                <a:spcPct val="100000"/>
              </a:lnSpc>
              <a:buFont typeface="Wingdings" panose="05000000000000000000" pitchFamily="2" charset="2"/>
              <a:buChar char="p"/>
              <a:defRPr sz="2000">
                <a:solidFill>
                  <a:schemeClr val="tx1"/>
                </a:solidFill>
                <a:latin typeface="微软雅黑" pitchFamily="34" charset="-122"/>
                <a:ea typeface="微软雅黑" pitchFamily="34" charset="-122"/>
              </a:defRPr>
            </a:lvl2pPr>
            <a:lvl3pPr marL="980091" indent="-194928">
              <a:lnSpc>
                <a:spcPct val="100000"/>
              </a:lnSpc>
              <a:buFont typeface="微软雅黑" panose="020B0503020204020204" pitchFamily="34" charset="-122"/>
              <a:buChar char="–"/>
              <a:defRPr sz="1800">
                <a:solidFill>
                  <a:schemeClr val="tx1"/>
                </a:solidFill>
                <a:latin typeface="微软雅黑" pitchFamily="34" charset="-122"/>
                <a:ea typeface="微软雅黑" pitchFamily="34" charset="-122"/>
              </a:defRPr>
            </a:lvl3pPr>
            <a:lvl4pPr marL="1600200" indent="-228600">
              <a:buFont typeface="Wingdings" panose="05000000000000000000" pitchFamily="2" charset="2"/>
              <a:buChar char="n"/>
              <a:defRPr sz="1500">
                <a:solidFill>
                  <a:schemeClr val="tx1"/>
                </a:solidFill>
                <a:latin typeface="微软雅黑" pitchFamily="34" charset="-122"/>
                <a:ea typeface="微软雅黑" pitchFamily="34" charset="-122"/>
              </a:defRPr>
            </a:lvl4pPr>
            <a:lvl5pPr marL="2057400" indent="-228600">
              <a:buFont typeface="Wingdings" panose="05000000000000000000" pitchFamily="2" charset="2"/>
              <a:buChar char="n"/>
              <a:defRPr sz="1500">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739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49251" y="1"/>
            <a:ext cx="9704916" cy="993775"/>
          </a:xfrm>
        </p:spPr>
        <p:txBody>
          <a:bodyPr/>
          <a:lstStyle>
            <a:lvl1pPr>
              <a:defRPr sz="2800">
                <a:solidFill>
                  <a:schemeClr val="bg1"/>
                </a:solidFill>
              </a:defRPr>
            </a:lvl1pPr>
          </a:lstStyle>
          <a:p>
            <a:r>
              <a:rPr lang="en-US" altLang="zh-CN" smtClean="0"/>
              <a:t>Click to edit Master title style</a:t>
            </a:r>
            <a:endParaRPr lang="zh-CN" altLang="en-US"/>
          </a:p>
        </p:txBody>
      </p:sp>
      <p:sp>
        <p:nvSpPr>
          <p:cNvPr id="3" name="Content Placeholder 2"/>
          <p:cNvSpPr>
            <a:spLocks noGrp="1"/>
          </p:cNvSpPr>
          <p:nvPr>
            <p:ph sz="quarter" idx="1"/>
          </p:nvPr>
        </p:nvSpPr>
        <p:spPr>
          <a:xfrm>
            <a:off x="364067" y="1155701"/>
            <a:ext cx="5698067" cy="26066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quarter" idx="2"/>
          </p:nvPr>
        </p:nvSpPr>
        <p:spPr>
          <a:xfrm>
            <a:off x="6265333" y="1155701"/>
            <a:ext cx="5700184" cy="2606675"/>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Content Placeholder 4"/>
          <p:cNvSpPr>
            <a:spLocks noGrp="1"/>
          </p:cNvSpPr>
          <p:nvPr>
            <p:ph sz="quarter" idx="3"/>
          </p:nvPr>
        </p:nvSpPr>
        <p:spPr>
          <a:xfrm>
            <a:off x="364067" y="3914776"/>
            <a:ext cx="5698067" cy="26082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Content Placeholder 5"/>
          <p:cNvSpPr>
            <a:spLocks noGrp="1"/>
          </p:cNvSpPr>
          <p:nvPr>
            <p:ph sz="quarter" idx="4"/>
          </p:nvPr>
        </p:nvSpPr>
        <p:spPr>
          <a:xfrm>
            <a:off x="6265333" y="3914776"/>
            <a:ext cx="5700184" cy="2608263"/>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sldNum" sz="quarter" idx="10"/>
          </p:nvPr>
        </p:nvSpPr>
        <p:spPr>
          <a:ln/>
        </p:spPr>
        <p:txBody>
          <a:bodyPr/>
          <a:lstStyle>
            <a:lvl1pPr>
              <a:defRPr/>
            </a:lvl1pPr>
          </a:lstStyle>
          <a:p>
            <a:pPr>
              <a:defRPr/>
            </a:pPr>
            <a:fld id="{A52C5540-99C8-4562-856F-492E5AA8D6B2}" type="slidenum">
              <a:rPr lang="en-US" altLang="zh-CN"/>
              <a:pPr>
                <a:defRPr/>
              </a:pPr>
              <a:t>‹#›</a:t>
            </a:fld>
            <a:endParaRPr lang="en-US" altLang="zh-CN" dirty="0"/>
          </a:p>
        </p:txBody>
      </p:sp>
    </p:spTree>
    <p:extLst>
      <p:ext uri="{BB962C8B-B14F-4D97-AF65-F5344CB8AC3E}">
        <p14:creationId xmlns:p14="http://schemas.microsoft.com/office/powerpoint/2010/main" val="15023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005134" y="240130"/>
            <a:ext cx="1917577" cy="519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2"/>
          <p:cNvSpPr txBox="1"/>
          <p:nvPr userDrawn="1"/>
        </p:nvSpPr>
        <p:spPr>
          <a:xfrm>
            <a:off x="11361174" y="317805"/>
            <a:ext cx="517151"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32975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9" name="文本占位符 7"/>
          <p:cNvSpPr>
            <a:spLocks noGrp="1"/>
          </p:cNvSpPr>
          <p:nvPr>
            <p:ph type="body" sz="quarter" idx="13"/>
          </p:nvPr>
        </p:nvSpPr>
        <p:spPr>
          <a:xfrm>
            <a:off x="378746" y="164567"/>
            <a:ext cx="7114903" cy="583474"/>
          </a:xfrm>
          <a:prstGeom prst="rect">
            <a:avLst/>
          </a:prstGeom>
        </p:spPr>
        <p:txBody>
          <a:bodyPr lIns="78439" tIns="39218" rIns="78439" bIns="39218" anchor="ctr"/>
          <a:lstStyle>
            <a:lvl1pPr marL="342900" indent="-342900" algn="l" rtl="0" eaLnBrk="1" fontAlgn="base" hangingPunct="1">
              <a:spcBef>
                <a:spcPct val="20000"/>
              </a:spcBef>
              <a:spcAft>
                <a:spcPct val="0"/>
              </a:spcAft>
              <a:buFont typeface="Arial" pitchFamily="34" charset="0"/>
              <a:buNone/>
              <a:defRPr lang="zh-CN" altLang="en-US" sz="2800" b="1" kern="1200" cap="none" dirty="0" smtClean="0">
                <a:ln w="0"/>
                <a:solidFill>
                  <a:schemeClr val="tx1"/>
                </a:solidFill>
                <a:effectLst/>
                <a:latin typeface="微软雅黑" pitchFamily="34" charset="-122"/>
                <a:ea typeface="微软雅黑" pitchFamily="34" charset="-122"/>
                <a:cs typeface="+mn-cs"/>
              </a:defRPr>
            </a:lvl1pPr>
          </a:lstStyle>
          <a:p>
            <a:pPr lvl="0"/>
            <a:r>
              <a:rPr lang="zh-CN" altLang="en-US" dirty="0" smtClean="0"/>
              <a:t>单击此处编辑母版文本样式</a:t>
            </a:r>
          </a:p>
        </p:txBody>
      </p:sp>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005134" y="240130"/>
            <a:ext cx="1917577" cy="519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2"/>
          <p:cNvSpPr txBox="1"/>
          <p:nvPr userDrawn="1"/>
        </p:nvSpPr>
        <p:spPr>
          <a:xfrm>
            <a:off x="11361174" y="317805"/>
            <a:ext cx="517151"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cxnSp>
        <p:nvCxnSpPr>
          <p:cNvPr id="13" name="直接连接符 12"/>
          <p:cNvCxnSpPr/>
          <p:nvPr userDrawn="1"/>
        </p:nvCxnSpPr>
        <p:spPr>
          <a:xfrm>
            <a:off x="440887" y="765439"/>
            <a:ext cx="2592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内容占位符 5"/>
          <p:cNvSpPr>
            <a:spLocks noGrp="1"/>
          </p:cNvSpPr>
          <p:nvPr>
            <p:ph sz="quarter" idx="12"/>
          </p:nvPr>
        </p:nvSpPr>
        <p:spPr>
          <a:xfrm>
            <a:off x="440887" y="1085132"/>
            <a:ext cx="10948067" cy="5041077"/>
          </a:xfrm>
          <a:prstGeom prst="rect">
            <a:avLst/>
          </a:prstGeom>
        </p:spPr>
        <p:txBody>
          <a:bodyPr lIns="78439" tIns="39218" rIns="78439" bIns="39218"/>
          <a:lstStyle>
            <a:lvl1pPr marL="294146" indent="-294146">
              <a:lnSpc>
                <a:spcPct val="100000"/>
              </a:lnSpc>
              <a:buFont typeface="Wingdings" panose="05000000000000000000" pitchFamily="2" charset="2"/>
              <a:buChar char="n"/>
              <a:defRPr sz="2400">
                <a:solidFill>
                  <a:schemeClr val="tx1"/>
                </a:solidFill>
                <a:latin typeface="微软雅黑" pitchFamily="34" charset="-122"/>
                <a:ea typeface="微软雅黑" pitchFamily="34" charset="-122"/>
              </a:defRPr>
            </a:lvl1pPr>
            <a:lvl2pPr marL="636583" indent="-244000">
              <a:lnSpc>
                <a:spcPct val="100000"/>
              </a:lnSpc>
              <a:buFont typeface="Wingdings" panose="05000000000000000000" pitchFamily="2" charset="2"/>
              <a:buChar char="p"/>
              <a:defRPr sz="2000">
                <a:solidFill>
                  <a:schemeClr val="tx1"/>
                </a:solidFill>
                <a:latin typeface="微软雅黑" pitchFamily="34" charset="-122"/>
                <a:ea typeface="微软雅黑" pitchFamily="34" charset="-122"/>
              </a:defRPr>
            </a:lvl2pPr>
            <a:lvl3pPr marL="980091" indent="-194928">
              <a:lnSpc>
                <a:spcPct val="100000"/>
              </a:lnSpc>
              <a:buFont typeface="微软雅黑" panose="020B0503020204020204" pitchFamily="34" charset="-122"/>
              <a:buChar char="–"/>
              <a:defRPr sz="1800">
                <a:solidFill>
                  <a:schemeClr val="tx1"/>
                </a:solidFill>
                <a:latin typeface="微软雅黑" pitchFamily="34" charset="-122"/>
                <a:ea typeface="微软雅黑" pitchFamily="34" charset="-122"/>
              </a:defRPr>
            </a:lvl3pPr>
            <a:lvl4pPr marL="1600200" indent="-228600">
              <a:buFont typeface="Wingdings" panose="05000000000000000000" pitchFamily="2" charset="2"/>
              <a:buChar char="n"/>
              <a:defRPr sz="1500">
                <a:solidFill>
                  <a:schemeClr val="tx1"/>
                </a:solidFill>
                <a:latin typeface="微软雅黑" pitchFamily="34" charset="-122"/>
                <a:ea typeface="微软雅黑" pitchFamily="34" charset="-122"/>
              </a:defRPr>
            </a:lvl4pPr>
            <a:lvl5pPr marL="2057400" indent="-228600">
              <a:buFont typeface="Wingdings" panose="05000000000000000000" pitchFamily="2" charset="2"/>
              <a:buChar char="n"/>
              <a:defRPr sz="1500">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p:txBody>
      </p:sp>
    </p:spTree>
    <p:extLst>
      <p:ext uri="{BB962C8B-B14F-4D97-AF65-F5344CB8AC3E}">
        <p14:creationId xmlns:p14="http://schemas.microsoft.com/office/powerpoint/2010/main" val="124314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005134" y="240130"/>
            <a:ext cx="1917577" cy="519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2"/>
          <p:cNvSpPr txBox="1"/>
          <p:nvPr userDrawn="1"/>
        </p:nvSpPr>
        <p:spPr>
          <a:xfrm>
            <a:off x="11361174" y="317805"/>
            <a:ext cx="517151" cy="276999"/>
          </a:xfrm>
          <a:prstGeom prst="rect">
            <a:avLst/>
          </a:prstGeom>
          <a:noFill/>
        </p:spPr>
        <p:txBody>
          <a:bodyPr wrap="square" rtlCol="0">
            <a:spAutoFit/>
          </a:bodyPr>
          <a:lstStyle/>
          <a:p>
            <a:pPr algn="ctr"/>
            <a:fld id="{D582A0A7-D2E8-4468-BF31-3ED6607AC4C6}" type="slidenum">
              <a:rPr lang="en-US" altLang="zh-CN" sz="1200" b="1" smtClean="0">
                <a:solidFill>
                  <a:schemeClr val="bg1"/>
                </a:solidFill>
                <a:latin typeface="微软雅黑" pitchFamily="34" charset="-122"/>
                <a:ea typeface="微软雅黑" pitchFamily="34" charset="-122"/>
              </a:rPr>
              <a:pPr algn="ctr"/>
              <a:t>‹#›</a:t>
            </a:fld>
            <a:endParaRPr lang="zh-CN" altLang="en-US" sz="12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666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36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矩形 1"/>
          <p:cNvSpPr/>
          <p:nvPr userDrawn="1"/>
        </p:nvSpPr>
        <p:spPr bwMode="auto">
          <a:xfrm>
            <a:off x="334737" y="4676803"/>
            <a:ext cx="11537315" cy="2087495"/>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
        <p:nvSpPr>
          <p:cNvPr id="3" name="矩形 2"/>
          <p:cNvSpPr/>
          <p:nvPr userDrawn="1"/>
        </p:nvSpPr>
        <p:spPr>
          <a:xfrm>
            <a:off x="3376559" y="4800233"/>
            <a:ext cx="6343828" cy="1840633"/>
          </a:xfrm>
          <a:prstGeom prst="rect">
            <a:avLst/>
          </a:prstGeom>
        </p:spPr>
        <p:txBody>
          <a:bodyPr wrap="square" lIns="91296" tIns="45657" rIns="91296" bIns="45657">
            <a:spAutoFit/>
          </a:bodyPr>
          <a:lstStyle/>
          <a:p>
            <a:pPr>
              <a:lnSpc>
                <a:spcPct val="150000"/>
              </a:lnSpc>
            </a:pPr>
            <a:r>
              <a:rPr lang="en-US" altLang="zh-CN" sz="1100" b="1" spc="100" dirty="0">
                <a:solidFill>
                  <a:schemeClr val="bg1"/>
                </a:solidFill>
                <a:latin typeface="微软雅黑" pitchFamily="34" charset="-122"/>
                <a:ea typeface="微软雅黑" pitchFamily="34" charset="-122"/>
              </a:rPr>
              <a:t>ADDRESS</a:t>
            </a:r>
            <a:r>
              <a:rPr lang="zh-CN" altLang="en-US" sz="1100" spc="100" dirty="0">
                <a:solidFill>
                  <a:schemeClr val="bg1"/>
                </a:solidFill>
                <a:latin typeface="微软雅黑" pitchFamily="34" charset="-122"/>
                <a:ea typeface="微软雅黑" pitchFamily="34" charset="-122"/>
              </a:rPr>
              <a:t>：</a:t>
            </a: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spc="100" dirty="0">
                <a:solidFill>
                  <a:schemeClr val="bg1"/>
                </a:solidFill>
                <a:latin typeface="微软雅黑" pitchFamily="34" charset="-122"/>
                <a:ea typeface="微软雅黑" pitchFamily="34" charset="-122"/>
              </a:rPr>
              <a:t>Sugon Building, No. 36 Zhongguancun Software Park,</a:t>
            </a:r>
          </a:p>
          <a:p>
            <a:pPr>
              <a:lnSpc>
                <a:spcPct val="150000"/>
              </a:lnSpc>
            </a:pPr>
            <a:r>
              <a:rPr lang="en-US" altLang="zh-CN" sz="1100" spc="100" dirty="0">
                <a:solidFill>
                  <a:schemeClr val="bg1"/>
                </a:solidFill>
                <a:latin typeface="微软雅黑" pitchFamily="34" charset="-122"/>
                <a:ea typeface="微软雅黑" pitchFamily="34" charset="-122"/>
              </a:rPr>
              <a:t>No.8 Dongbeiwang West Road</a:t>
            </a:r>
          </a:p>
          <a:p>
            <a:pPr>
              <a:lnSpc>
                <a:spcPct val="150000"/>
              </a:lnSpc>
            </a:pPr>
            <a:r>
              <a:rPr lang="en-US" altLang="zh-CN" sz="1100" spc="100" dirty="0">
                <a:solidFill>
                  <a:schemeClr val="bg1"/>
                </a:solidFill>
                <a:latin typeface="微软雅黑" pitchFamily="34" charset="-122"/>
                <a:ea typeface="微软雅黑" pitchFamily="34" charset="-122"/>
              </a:rPr>
              <a:t>Haidian District, 100094, Beijing, P.R.China</a:t>
            </a:r>
          </a:p>
          <a:p>
            <a:pPr>
              <a:lnSpc>
                <a:spcPct val="150000"/>
              </a:lnSpc>
            </a:pPr>
            <a:endParaRPr lang="en-US" altLang="zh-CN" sz="1100" spc="100" dirty="0">
              <a:solidFill>
                <a:schemeClr val="bg1"/>
              </a:solidFill>
              <a:latin typeface="微软雅黑" pitchFamily="34" charset="-122"/>
              <a:ea typeface="微软雅黑" pitchFamily="34" charset="-122"/>
            </a:endParaRPr>
          </a:p>
          <a:p>
            <a:pPr>
              <a:lnSpc>
                <a:spcPct val="150000"/>
              </a:lnSpc>
            </a:pPr>
            <a:r>
              <a:rPr lang="en-US" altLang="zh-CN" sz="1100" b="1" spc="100" dirty="0">
                <a:solidFill>
                  <a:schemeClr val="bg1"/>
                </a:solidFill>
                <a:latin typeface="微软雅黑" pitchFamily="34" charset="-122"/>
                <a:ea typeface="微软雅黑" pitchFamily="34" charset="-122"/>
              </a:rPr>
              <a:t>TELEPHONE</a:t>
            </a:r>
            <a:r>
              <a:rPr lang="zh-CN" altLang="en-US" sz="1100" spc="100" dirty="0">
                <a:solidFill>
                  <a:schemeClr val="bg1"/>
                </a:solidFill>
              </a:rPr>
              <a:t>：</a:t>
            </a:r>
            <a:r>
              <a:rPr lang="en-US" altLang="zh-CN" sz="1100" spc="100" dirty="0">
                <a:solidFill>
                  <a:schemeClr val="bg1"/>
                </a:solidFill>
              </a:rPr>
              <a:t>86-10-56308000   </a:t>
            </a:r>
            <a:r>
              <a:rPr lang="en-US" altLang="zh-CN" sz="1100" b="1" spc="100" dirty="0">
                <a:solidFill>
                  <a:schemeClr val="bg1"/>
                </a:solidFill>
                <a:latin typeface="微软雅黑" pitchFamily="34" charset="-122"/>
                <a:ea typeface="微软雅黑" pitchFamily="34" charset="-122"/>
              </a:rPr>
              <a:t>Weibo</a:t>
            </a:r>
            <a:r>
              <a:rPr lang="zh-CN" altLang="en-US" sz="1100" spc="100" dirty="0">
                <a:solidFill>
                  <a:schemeClr val="bg1"/>
                </a:solidFill>
              </a:rPr>
              <a:t>：</a:t>
            </a:r>
            <a:r>
              <a:rPr lang="en-US" altLang="zh-CN" sz="1100" spc="100" dirty="0">
                <a:solidFill>
                  <a:schemeClr val="bg1"/>
                </a:solidFill>
              </a:rPr>
              <a:t>http://weibo.com/zksugon      </a:t>
            </a:r>
          </a:p>
          <a:p>
            <a:pPr>
              <a:lnSpc>
                <a:spcPct val="150000"/>
              </a:lnSpc>
            </a:pPr>
            <a:r>
              <a:rPr lang="en-US" altLang="zh-CN" sz="1100" b="1" spc="100" dirty="0">
                <a:solidFill>
                  <a:schemeClr val="bg1"/>
                </a:solidFill>
                <a:latin typeface="微软雅黑" pitchFamily="34" charset="-122"/>
                <a:ea typeface="微软雅黑" pitchFamily="34" charset="-122"/>
              </a:rPr>
              <a:t>WWW</a:t>
            </a:r>
            <a:r>
              <a:rPr lang="zh-CN" altLang="en-US" sz="1100" spc="100" dirty="0">
                <a:solidFill>
                  <a:schemeClr val="bg1"/>
                </a:solidFill>
              </a:rPr>
              <a:t>：</a:t>
            </a:r>
            <a:r>
              <a:rPr lang="en-US" altLang="zh-CN" sz="1100" spc="100" dirty="0">
                <a:solidFill>
                  <a:schemeClr val="bg1"/>
                </a:solidFill>
              </a:rPr>
              <a:t>http://</a:t>
            </a:r>
            <a:r>
              <a:rPr lang="en-US" altLang="zh-CN" sz="1100" spc="100" dirty="0" err="1">
                <a:solidFill>
                  <a:schemeClr val="bg1"/>
                </a:solidFill>
              </a:rPr>
              <a:t>www.sugon.com</a:t>
            </a:r>
            <a:endParaRPr lang="zh-CN" altLang="en-US" sz="1100" spc="100" dirty="0">
              <a:solidFill>
                <a:schemeClr val="bg1"/>
              </a:solidFill>
              <a:latin typeface="微软雅黑" pitchFamily="34" charset="-122"/>
              <a:ea typeface="微软雅黑" pitchFamily="34" charset="-122"/>
            </a:endParaRPr>
          </a:p>
        </p:txBody>
      </p:sp>
      <p:sp>
        <p:nvSpPr>
          <p:cNvPr id="4" name="TextBox 11"/>
          <p:cNvSpPr txBox="1"/>
          <p:nvPr userDrawn="1"/>
        </p:nvSpPr>
        <p:spPr>
          <a:xfrm>
            <a:off x="4538188" y="2547259"/>
            <a:ext cx="3330259" cy="1015535"/>
          </a:xfrm>
          <a:prstGeom prst="rect">
            <a:avLst/>
          </a:prstGeom>
          <a:noFill/>
        </p:spPr>
        <p:txBody>
          <a:bodyPr wrap="square" lIns="91296" tIns="45657" rIns="91296" bIns="45657" rtlCol="0">
            <a:spAutoFit/>
          </a:bodyPr>
          <a:lstStyle/>
          <a:p>
            <a:r>
              <a:rPr lang="en-US" altLang="zh-CN"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rPr>
              <a:t>THANKS</a:t>
            </a:r>
            <a:endParaRPr lang="zh-CN" altLang="en-US" sz="6000" dirty="0">
              <a:gradFill>
                <a:gsLst>
                  <a:gs pos="96230">
                    <a:schemeClr val="bg1"/>
                  </a:gs>
                  <a:gs pos="52000">
                    <a:schemeClr val="bg1">
                      <a:lumMod val="85000"/>
                    </a:schemeClr>
                  </a:gs>
                  <a:gs pos="100000">
                    <a:schemeClr val="bg1">
                      <a:lumMod val="65000"/>
                    </a:schemeClr>
                  </a:gs>
                  <a:gs pos="0">
                    <a:schemeClr val="bg1"/>
                  </a:gs>
                </a:gsLst>
                <a:lin ang="5400000" scaled="0"/>
              </a:gradFill>
              <a:effectLst>
                <a:glow rad="63500">
                  <a:schemeClr val="tx1">
                    <a:alpha val="30000"/>
                  </a:schemeClr>
                </a:glow>
                <a:outerShdw blurRad="50800" dist="50800" dir="5400000" algn="ctr" rotWithShape="0">
                  <a:srgbClr val="000000">
                    <a:alpha val="52000"/>
                  </a:srgbClr>
                </a:outerShdw>
              </a:effectLst>
              <a:latin typeface="微软雅黑" panose="020B0503020204020204" pitchFamily="34" charset="-122"/>
              <a:ea typeface="微软雅黑" panose="020B0503020204020204" pitchFamily="34" charset="-122"/>
            </a:endParaRPr>
          </a:p>
        </p:txBody>
      </p:sp>
      <p:sp>
        <p:nvSpPr>
          <p:cNvPr id="6" name="矩形 5"/>
          <p:cNvSpPr/>
          <p:nvPr userDrawn="1"/>
        </p:nvSpPr>
        <p:spPr bwMode="auto">
          <a:xfrm>
            <a:off x="318405" y="137240"/>
            <a:ext cx="3763577"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578" b="5578"/>
          <a:stretch/>
        </p:blipFill>
        <p:spPr bwMode="auto">
          <a:xfrm>
            <a:off x="8138022" y="2393415"/>
            <a:ext cx="3750361" cy="2154092"/>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4985" t="7926" r="4985"/>
          <a:stretch/>
        </p:blipFill>
        <p:spPr bwMode="auto">
          <a:xfrm>
            <a:off x="334737" y="2406776"/>
            <a:ext cx="3747247" cy="2140733"/>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5096" t="10577" r="5096" b="-385"/>
          <a:stretch/>
        </p:blipFill>
        <p:spPr bwMode="auto">
          <a:xfrm>
            <a:off x="4237264" y="150738"/>
            <a:ext cx="3732261" cy="2140734"/>
          </a:xfrm>
          <a:prstGeom prst="rect">
            <a:avLst/>
          </a:prstGeom>
          <a:noFill/>
          <a:effectLst>
            <a:innerShdw blurRad="114300">
              <a:prstClr val="black"/>
            </a:innerShdw>
          </a:effectLst>
          <a:extLst>
            <a:ext uri="{909E8E84-426E-40dd-AFC4-6F175D3DCCD1}">
              <a14:hiddenFill xmlns:a14="http://schemas.microsoft.com/office/drawing/2010/main" xmlns="">
                <a:solidFill>
                  <a:srgbClr val="FFFFFF"/>
                </a:solidFill>
              </a14:hiddenFill>
            </a:ext>
          </a:extLst>
        </p:spPr>
      </p:pic>
      <p:sp>
        <p:nvSpPr>
          <p:cNvPr id="10" name="矩形 9"/>
          <p:cNvSpPr/>
          <p:nvPr userDrawn="1"/>
        </p:nvSpPr>
        <p:spPr>
          <a:xfrm>
            <a:off x="3077691" y="5866038"/>
            <a:ext cx="184375" cy="276872"/>
          </a:xfrm>
          <a:prstGeom prst="rect">
            <a:avLst/>
          </a:prstGeom>
        </p:spPr>
        <p:txBody>
          <a:bodyPr wrap="none" lIns="91296" tIns="45657" rIns="91296" bIns="45657">
            <a:spAutoFit/>
          </a:bodyPr>
          <a:lstStyle/>
          <a:p>
            <a:pPr algn="ctr"/>
            <a:endParaRPr lang="zh-CN" altLang="en-US" sz="1200" b="1" spc="100" dirty="0">
              <a:solidFill>
                <a:schemeClr val="bg1"/>
              </a:solidFill>
              <a:latin typeface="微软雅黑" pitchFamily="34" charset="-122"/>
              <a:ea typeface="微软雅黑" pitchFamily="34" charset="-122"/>
            </a:endParaRPr>
          </a:p>
        </p:txBody>
      </p:sp>
      <p:pic>
        <p:nvPicPr>
          <p:cNvPr id="11" name="Picture 2" descr="E:\2.2011换标\2011新VI\曙光VI系统-2011版\logo\计算决定未来字体.jpg"/>
          <p:cNvPicPr>
            <a:picLocks noChangeAspect="1" noChangeArrowheads="1"/>
          </p:cNvPicPr>
          <p:nvPr userDrawn="1"/>
        </p:nvPicPr>
        <p:blipFill>
          <a:blip r:embed="rId5" cstate="print"/>
          <a:srcRect/>
          <a:stretch>
            <a:fillRect/>
          </a:stretch>
        </p:blipFill>
        <p:spPr bwMode="auto">
          <a:xfrm>
            <a:off x="4852226" y="3914430"/>
            <a:ext cx="2502335" cy="504667"/>
          </a:xfrm>
          <a:prstGeom prst="rect">
            <a:avLst/>
          </a:prstGeom>
          <a:noFill/>
        </p:spPr>
      </p:pic>
      <p:sp>
        <p:nvSpPr>
          <p:cNvPr id="12" name="矩形 11"/>
          <p:cNvSpPr/>
          <p:nvPr userDrawn="1"/>
        </p:nvSpPr>
        <p:spPr bwMode="auto">
          <a:xfrm>
            <a:off x="8124808" y="143989"/>
            <a:ext cx="3763577" cy="2154232"/>
          </a:xfrm>
          <a:prstGeom prst="rect">
            <a:avLst/>
          </a:prstGeom>
          <a:solidFill>
            <a:srgbClr val="B01F24"/>
          </a:solidFill>
          <a:ln>
            <a:noFill/>
          </a:ln>
          <a:extLst/>
        </p:spPr>
        <p:txBody>
          <a:bodyPr vert="horz" wrap="square" lIns="91296" tIns="45657" rIns="91296" bIns="45657" numCol="1" rtlCol="0" anchor="t" anchorCtr="0" compatLnSpc="1">
            <a:prstTxWarp prst="textNoShape">
              <a:avLst/>
            </a:prstTxWarp>
          </a:bodyPr>
          <a:lstStyle/>
          <a:p>
            <a:pPr algn="ctr"/>
            <a:endParaRPr lang="zh-CN" altLang="en-US"/>
          </a:p>
        </p:txBody>
      </p:sp>
    </p:spTree>
    <p:extLst>
      <p:ext uri="{BB962C8B-B14F-4D97-AF65-F5344CB8AC3E}">
        <p14:creationId xmlns:p14="http://schemas.microsoft.com/office/powerpoint/2010/main" val="43571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无底边正文-A">
    <p:spTree>
      <p:nvGrpSpPr>
        <p:cNvPr id="1" name=""/>
        <p:cNvGrpSpPr/>
        <p:nvPr/>
      </p:nvGrpSpPr>
      <p:grpSpPr>
        <a:xfrm>
          <a:off x="0" y="0"/>
          <a:ext cx="0" cy="0"/>
          <a:chOff x="0" y="0"/>
          <a:chExt cx="0" cy="0"/>
        </a:xfrm>
      </p:grpSpPr>
      <p:cxnSp>
        <p:nvCxnSpPr>
          <p:cNvPr id="3" name="直接连接符 2"/>
          <p:cNvCxnSpPr/>
          <p:nvPr userDrawn="1"/>
        </p:nvCxnSpPr>
        <p:spPr>
          <a:xfrm>
            <a:off x="334453" y="804591"/>
            <a:ext cx="278523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组合 10"/>
          <p:cNvGrpSpPr>
            <a:grpSpLocks/>
          </p:cNvGrpSpPr>
          <p:nvPr userDrawn="1"/>
        </p:nvGrpSpPr>
        <p:grpSpPr bwMode="auto">
          <a:xfrm>
            <a:off x="9786725" y="188640"/>
            <a:ext cx="2114549" cy="456062"/>
            <a:chOff x="7162800" y="228600"/>
            <a:chExt cx="1586151" cy="419101"/>
          </a:xfrm>
        </p:grpSpPr>
        <p:grpSp>
          <p:nvGrpSpPr>
            <p:cNvPr id="6" name="组合 11"/>
            <p:cNvGrpSpPr>
              <a:grpSpLocks/>
            </p:cNvGrpSpPr>
            <p:nvPr/>
          </p:nvGrpSpPr>
          <p:grpSpPr bwMode="auto">
            <a:xfrm>
              <a:off x="8382000" y="228600"/>
              <a:ext cx="366951" cy="378619"/>
              <a:chOff x="6324600" y="2121932"/>
              <a:chExt cx="366951" cy="378619"/>
            </a:xfrm>
          </p:grpSpPr>
          <p:sp>
            <p:nvSpPr>
              <p:cNvPr id="9" name="矩形 14"/>
              <p:cNvSpPr>
                <a:spLocks noChangeArrowheads="1"/>
              </p:cNvSpPr>
              <p:nvPr/>
            </p:nvSpPr>
            <p:spPr bwMode="auto">
              <a:xfrm>
                <a:off x="6324600" y="2133600"/>
                <a:ext cx="366951"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18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TextBox 15"/>
              <p:cNvSpPr txBox="1">
                <a:spLocks noChangeArrowheads="1"/>
              </p:cNvSpPr>
              <p:nvPr/>
            </p:nvSpPr>
            <p:spPr bwMode="auto">
              <a:xfrm>
                <a:off x="6381743" y="2121932"/>
                <a:ext cx="138568" cy="33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fontAlgn="base" hangingPunct="1">
                  <a:spcBef>
                    <a:spcPct val="0"/>
                  </a:spcBef>
                  <a:spcAft>
                    <a:spcPct val="0"/>
                  </a:spcAft>
                </a:pPr>
                <a:endParaRPr lang="en-US" altLang="zh-CN" sz="1800" dirty="0">
                  <a:solidFill>
                    <a:prstClr val="white"/>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7" name="Picture 2" descr="E:\work\S-曙光20120720\logo\曙光组合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61645"/>
              <a:ext cx="970420" cy="386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矩形 13"/>
            <p:cNvSpPr>
              <a:spLocks noChangeArrowheads="1"/>
            </p:cNvSpPr>
            <p:nvPr/>
          </p:nvSpPr>
          <p:spPr bwMode="auto">
            <a:xfrm>
              <a:off x="8229600" y="240268"/>
              <a:ext cx="76200" cy="366951"/>
            </a:xfrm>
            <a:prstGeom prst="rect">
              <a:avLst/>
            </a:prstGeom>
            <a:solidFill>
              <a:srgbClr val="B01F2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lgn="ctr" fontAlgn="base">
                <a:spcBef>
                  <a:spcPct val="0"/>
                </a:spcBef>
                <a:spcAft>
                  <a:spcPct val="0"/>
                </a:spcAft>
              </a:pPr>
              <a:endParaRPr lang="zh-CN" altLang="en-US" sz="1800">
                <a:solidFill>
                  <a:prstClr val="black"/>
                </a:solidFill>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3" name="文本占位符 7"/>
          <p:cNvSpPr>
            <a:spLocks noGrp="1"/>
          </p:cNvSpPr>
          <p:nvPr>
            <p:ph type="body" sz="quarter" idx="15"/>
          </p:nvPr>
        </p:nvSpPr>
        <p:spPr>
          <a:xfrm>
            <a:off x="343646" y="220413"/>
            <a:ext cx="9245582" cy="571483"/>
          </a:xfrm>
          <a:prstGeom prst="rect">
            <a:avLst/>
          </a:prstGeom>
          <a:noFill/>
          <a:ln w="9525" cmpd="sng">
            <a:noFill/>
            <a:prstDash val="solid"/>
            <a:miter/>
          </a:ln>
        </p:spPr>
        <p:txBody>
          <a:bodyPr vert="horz" wrap="square" lIns="91323" tIns="45669" rIns="91323" bIns="45669" numCol="1" anchor="ctr" anchorCtr="0" compatLnSpc="1">
            <a:prstTxWarp prst="textNoShape">
              <a:avLst/>
            </a:prstTxWarp>
            <a:noAutofit/>
          </a:bodyPr>
          <a:lstStyle>
            <a:lvl1pPr marL="0" indent="0">
              <a:buNone/>
              <a:defRPr lang="zh-CN" altLang="en-US" sz="3199" b="1" dirty="0" smtClean="0">
                <a:solidFill>
                  <a:schemeClr val="tx1"/>
                </a:solidFill>
                <a:effectLst/>
                <a:latin typeface="Arial Black" panose="020B0A04020102020204" pitchFamily="34" charset="0"/>
                <a:ea typeface="黑体" panose="02010609060101010101" pitchFamily="49" charset="-122"/>
                <a:cs typeface="Times New Roman" panose="02020603050405020304" pitchFamily="18" charset="0"/>
              </a:defRPr>
            </a:lvl1pPr>
          </a:lstStyle>
          <a:p>
            <a:pPr lvl="0"/>
            <a:r>
              <a:rPr lang="zh-CN" altLang="en-US" dirty="0" smtClean="0"/>
              <a:t>单击此处编辑母版文本样式</a:t>
            </a:r>
          </a:p>
        </p:txBody>
      </p:sp>
      <p:sp>
        <p:nvSpPr>
          <p:cNvPr id="12" name="灯片编号占位符 5"/>
          <p:cNvSpPr txBox="1">
            <a:spLocks/>
          </p:cNvSpPr>
          <p:nvPr userDrawn="1"/>
        </p:nvSpPr>
        <p:spPr>
          <a:xfrm>
            <a:off x="11279490" y="208678"/>
            <a:ext cx="738184" cy="391972"/>
          </a:xfrm>
          <a:prstGeom prst="rect">
            <a:avLst/>
          </a:prstGeom>
        </p:spPr>
        <p:txBody>
          <a:bodyPr lIns="91302" tIns="45658" rIns="91302" bIns="45658"/>
          <a:lstStyle>
            <a:defPPr>
              <a:defRPr lang="zh-CN"/>
            </a:defPPr>
            <a:lvl1pPr algn="ctr" fontAlgn="base">
              <a:spcBef>
                <a:spcPct val="0"/>
              </a:spcBef>
              <a:spcAft>
                <a:spcPct val="0"/>
              </a:spcAft>
              <a:defRPr b="1">
                <a:solidFill>
                  <a:prstClr val="white"/>
                </a:solidFill>
                <a:latin typeface="Arial" charset="0"/>
                <a:ea typeface="宋体" pitchFamily="2" charset="-122"/>
              </a:defRPr>
            </a:lvl1pPr>
            <a:lvl2pPr fontAlgn="base">
              <a:spcBef>
                <a:spcPct val="0"/>
              </a:spcBef>
              <a:spcAft>
                <a:spcPct val="0"/>
              </a:spcAft>
              <a:defRPr>
                <a:latin typeface="Arial" charset="0"/>
                <a:ea typeface="宋体" pitchFamily="2" charset="-122"/>
              </a:defRPr>
            </a:lvl2pPr>
            <a:lvl3pPr fontAlgn="base">
              <a:spcBef>
                <a:spcPct val="0"/>
              </a:spcBef>
              <a:spcAft>
                <a:spcPct val="0"/>
              </a:spcAft>
              <a:defRPr>
                <a:latin typeface="Arial" charset="0"/>
                <a:ea typeface="宋体" pitchFamily="2" charset="-122"/>
              </a:defRPr>
            </a:lvl3pPr>
            <a:lvl4pPr fontAlgn="base">
              <a:spcBef>
                <a:spcPct val="0"/>
              </a:spcBef>
              <a:spcAft>
                <a:spcPct val="0"/>
              </a:spcAft>
              <a:defRPr>
                <a:latin typeface="Arial" charset="0"/>
                <a:ea typeface="宋体" pitchFamily="2" charset="-122"/>
              </a:defRPr>
            </a:lvl4pPr>
            <a:lvl5pPr fontAlgn="base">
              <a:spcBef>
                <a:spcPct val="0"/>
              </a:spcBef>
              <a:spcAft>
                <a:spcPct val="0"/>
              </a:spcAft>
              <a:defRPr>
                <a:latin typeface="Arial" charset="0"/>
                <a:ea typeface="宋体" pitchFamily="2" charset="-122"/>
              </a:defRPr>
            </a:lvl5pPr>
            <a:lvl6pPr>
              <a:defRPr>
                <a:latin typeface="Arial" charset="0"/>
                <a:ea typeface="宋体" pitchFamily="2" charset="-122"/>
              </a:defRPr>
            </a:lvl6pPr>
            <a:lvl7pPr>
              <a:defRPr>
                <a:latin typeface="Arial" charset="0"/>
                <a:ea typeface="宋体" pitchFamily="2" charset="-122"/>
              </a:defRPr>
            </a:lvl7pPr>
            <a:lvl8pPr>
              <a:defRPr>
                <a:latin typeface="Arial" charset="0"/>
                <a:ea typeface="宋体" pitchFamily="2" charset="-122"/>
              </a:defRPr>
            </a:lvl8pPr>
            <a:lvl9pPr>
              <a:defRPr>
                <a:latin typeface="Arial" charset="0"/>
                <a:ea typeface="宋体" pitchFamily="2" charset="-122"/>
              </a:defRPr>
            </a:lvl9pPr>
          </a:lstStyle>
          <a:p>
            <a:fld id="{D4C9135C-9960-40DA-AA1E-AFC3A05CE41A}" type="slidenum">
              <a:rPr lang="zh-CN" altLang="en-US" sz="1800" smtClean="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rPr>
              <a:pPr/>
              <a:t>‹#›</a:t>
            </a:fld>
            <a:endParaRPr lang="en-US" altLang="zh-CN" sz="1800" dirty="0">
              <a:effectLst>
                <a:outerShdw blurRad="38100" dist="38100" dir="2700000" algn="tl">
                  <a:srgbClr val="000000">
                    <a:alpha val="43137"/>
                  </a:srgb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89196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279" y="3429001"/>
            <a:ext cx="11079443" cy="1789552"/>
          </a:xfrm>
        </p:spPr>
        <p:txBody>
          <a:bodyPr anchor="b">
            <a:noAutofit/>
          </a:bodyPr>
          <a:lstStyle>
            <a:lvl1pPr algn="r">
              <a:lnSpc>
                <a:spcPts val="3400"/>
              </a:lnSpc>
              <a:defRPr sz="3200"/>
            </a:lvl1pPr>
          </a:lstStyle>
          <a:p>
            <a:r>
              <a:rPr lang="en-US" altLang="zh-CN" smtClean="0"/>
              <a:t>Click to edit Master title style</a:t>
            </a:r>
            <a:endParaRPr lang="en-US" dirty="0"/>
          </a:p>
        </p:txBody>
      </p:sp>
      <p:sp>
        <p:nvSpPr>
          <p:cNvPr id="3" name="Subtitle 2"/>
          <p:cNvSpPr>
            <a:spLocks noGrp="1"/>
          </p:cNvSpPr>
          <p:nvPr>
            <p:ph type="subTitle" idx="1"/>
          </p:nvPr>
        </p:nvSpPr>
        <p:spPr>
          <a:xfrm>
            <a:off x="2385078" y="5218553"/>
            <a:ext cx="9250643" cy="1639447"/>
          </a:xfrm>
        </p:spPr>
        <p:txBody>
          <a:bodyPr anchor="t">
            <a:normAutofit/>
          </a:bodyPr>
          <a:lstStyle>
            <a:lvl1pPr marL="0" indent="0" algn="r">
              <a:lnSpc>
                <a:spcPts val="2660"/>
              </a:lnSpc>
              <a:spcBef>
                <a:spcPts val="0"/>
              </a:spcBef>
              <a:spcAft>
                <a:spcPts val="600"/>
              </a:spcAft>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dirty="0" smtClean="0"/>
          </a:p>
        </p:txBody>
      </p:sp>
      <p:pic>
        <p:nvPicPr>
          <p:cNvPr id="5" name="Picture 4" descr="new_backgrounds_7g.jpg"/>
          <p:cNvPicPr>
            <a:picLocks noChangeAspect="1"/>
          </p:cNvPicPr>
          <p:nvPr/>
        </p:nvPicPr>
        <p:blipFill>
          <a:blip r:embed="rId2"/>
          <a:srcRect b="12621"/>
          <a:stretch>
            <a:fillRect/>
          </a:stretch>
        </p:blipFill>
        <p:spPr>
          <a:xfrm>
            <a:off x="0" y="1"/>
            <a:ext cx="12192000" cy="3429001"/>
          </a:xfrm>
          <a:prstGeom prst="rect">
            <a:avLst/>
          </a:prstGeom>
        </p:spPr>
      </p:pic>
    </p:spTree>
    <p:extLst>
      <p:ext uri="{BB962C8B-B14F-4D97-AF65-F5344CB8AC3E}">
        <p14:creationId xmlns:p14="http://schemas.microsoft.com/office/powerpoint/2010/main" val="14419333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Footer Placeholder 4"/>
          <p:cNvSpPr>
            <a:spLocks noGrp="1"/>
          </p:cNvSpPr>
          <p:nvPr>
            <p:ph type="ftr" sz="quarter" idx="11"/>
          </p:nvPr>
        </p:nvSpPr>
        <p:spPr/>
        <p:txBody>
          <a:bodyPr/>
          <a:lstStyle/>
          <a:p>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12"/>
          </p:nvPr>
        </p:nvSpPr>
        <p:spPr/>
        <p:txBody>
          <a:bodyPr/>
          <a:lstStyle/>
          <a:p>
            <a:fld id="{30879362-658A-E344-B7E9-F19991414F7F}" type="slidenum">
              <a:rPr lang="en-US" smtClean="0"/>
              <a:pPr/>
              <a:t>‹#›</a:t>
            </a:fld>
            <a:endParaRPr lang="en-US" dirty="0"/>
          </a:p>
        </p:txBody>
      </p:sp>
    </p:spTree>
    <p:extLst>
      <p:ext uri="{BB962C8B-B14F-4D97-AF65-F5344CB8AC3E}">
        <p14:creationId xmlns:p14="http://schemas.microsoft.com/office/powerpoint/2010/main" val="2260019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theme" Target="../theme/theme2.xml"/><Relationship Id="rId16"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308578"/>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4" r:id="rId3"/>
    <p:sldLayoutId id="2147483655" r:id="rId4"/>
    <p:sldLayoutId id="2147483653" r:id="rId5"/>
    <p:sldLayoutId id="2147483656" r:id="rId6"/>
    <p:sldLayoutId id="2147483673"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8" name="Rectangle 7"/>
          <p:cNvSpPr/>
          <p:nvPr/>
        </p:nvSpPr>
        <p:spPr>
          <a:xfrm>
            <a:off x="11019875" y="6498005"/>
            <a:ext cx="1172125" cy="256695"/>
          </a:xfrm>
          <a:prstGeom prst="rect">
            <a:avLst/>
          </a:prstGeom>
          <a:solidFill>
            <a:srgbClr val="004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9" name="Rectangle 8"/>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p:nvSpPr>
        <p:spPr>
          <a:xfrm>
            <a:off x="12018235" y="6498005"/>
            <a:ext cx="173765" cy="256695"/>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5" name="Footer Placeholder 4"/>
          <p:cNvSpPr>
            <a:spLocks noGrp="1"/>
          </p:cNvSpPr>
          <p:nvPr>
            <p:ph type="ftr" sz="quarter" idx="3"/>
          </p:nvPr>
        </p:nvSpPr>
        <p:spPr>
          <a:xfrm>
            <a:off x="3139583" y="6479552"/>
            <a:ext cx="5912835" cy="365125"/>
          </a:xfrm>
          <a:prstGeom prst="rect">
            <a:avLst/>
          </a:prstGeom>
        </p:spPr>
        <p:txBody>
          <a:bodyPr vert="horz" lIns="91440" tIns="45720" rIns="91440" bIns="45720" rtlCol="0" anchor="ctr"/>
          <a:lstStyle>
            <a:lvl1pPr algn="ctr">
              <a:defRPr sz="800">
                <a:solidFill>
                  <a:schemeClr val="bg1">
                    <a:lumMod val="75000"/>
                  </a:schemeClr>
                </a:solidFill>
              </a:defRPr>
            </a:lvl1pPr>
          </a:lstStyle>
          <a:p>
            <a:pPr defTabSz="457200"/>
            <a:r>
              <a:rPr lang="en-US" smtClean="0">
                <a:solidFill>
                  <a:prstClr val="white">
                    <a:lumMod val="75000"/>
                  </a:prstClr>
                </a:solidFill>
              </a:rPr>
              <a:t>© IDC   Visit us at IDC.com and follow us on Twitter: @IDC</a:t>
            </a:r>
            <a:endParaRPr lang="en-US" dirty="0">
              <a:solidFill>
                <a:prstClr val="white">
                  <a:lumMod val="75000"/>
                </a:prstClr>
              </a:solidFill>
            </a:endParaRPr>
          </a:p>
        </p:txBody>
      </p:sp>
      <p:sp>
        <p:nvSpPr>
          <p:cNvPr id="6" name="Slide Number Placeholder 5"/>
          <p:cNvSpPr>
            <a:spLocks noGrp="1"/>
          </p:cNvSpPr>
          <p:nvPr>
            <p:ph type="sldNum" sz="quarter" idx="4"/>
          </p:nvPr>
        </p:nvSpPr>
        <p:spPr>
          <a:xfrm>
            <a:off x="8737600" y="6430706"/>
            <a:ext cx="2844800" cy="365125"/>
          </a:xfrm>
          <a:prstGeom prst="rect">
            <a:avLst/>
          </a:prstGeom>
        </p:spPr>
        <p:txBody>
          <a:bodyPr vert="horz" lIns="91440" tIns="45720" rIns="91440" bIns="45720" rtlCol="0" anchor="ctr"/>
          <a:lstStyle>
            <a:lvl1pPr algn="r">
              <a:defRPr sz="1000">
                <a:solidFill>
                  <a:srgbClr val="FFFFFF"/>
                </a:solidFill>
              </a:defRPr>
            </a:lvl1pPr>
          </a:lstStyle>
          <a:p>
            <a:pPr defTabSz="457200"/>
            <a:fld id="{30879362-658A-E344-B7E9-F19991414F7F}" type="slidenum">
              <a:rPr lang="en-US" smtClean="0"/>
              <a:pPr defTabSz="457200"/>
              <a:t>‹#›</a:t>
            </a:fld>
            <a:endParaRPr lang="en-US" dirty="0"/>
          </a:p>
        </p:txBody>
      </p:sp>
      <p:pic>
        <p:nvPicPr>
          <p:cNvPr id="11" name="Picture 10" descr="IDC_logo.png"/>
          <p:cNvPicPr>
            <a:picLocks noChangeAspect="1"/>
          </p:cNvPicPr>
          <p:nvPr/>
        </p:nvPicPr>
        <p:blipFill>
          <a:blip r:embed="rId16"/>
          <a:stretch>
            <a:fillRect/>
          </a:stretch>
        </p:blipFill>
        <p:spPr>
          <a:xfrm>
            <a:off x="368631" y="6347019"/>
            <a:ext cx="1796815" cy="443965"/>
          </a:xfrm>
          <a:prstGeom prst="rect">
            <a:avLst/>
          </a:prstGeom>
        </p:spPr>
      </p:pic>
    </p:spTree>
    <p:extLst>
      <p:ext uri="{BB962C8B-B14F-4D97-AF65-F5344CB8AC3E}">
        <p14:creationId xmlns:p14="http://schemas.microsoft.com/office/powerpoint/2010/main" val="132559251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hdr="0" dt="0"/>
  <p:txStyles>
    <p:titleStyle>
      <a:lvl1pPr algn="l" defTabSz="457200" rtl="0" eaLnBrk="1" latinLnBrk="0" hangingPunct="1">
        <a:spcBef>
          <a:spcPct val="0"/>
        </a:spcBef>
        <a:buNone/>
        <a:defRPr sz="40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SzPct val="74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 Id="rId3"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3.xml"/><Relationship Id="rId2" Type="http://schemas.openxmlformats.org/officeDocument/2006/relationships/image" Target="../media/image60.png"/></Relationships>
</file>

<file path=ppt/slides/_rels/slide2.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3" Type="http://schemas.openxmlformats.org/officeDocument/2006/relationships/image" Target="../media/image22.png"/><Relationship Id="rId14"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25.png"/><Relationship Id="rId5" Type="http://schemas.microsoft.com/office/2007/relationships/hdphoto" Target="../media/hdphoto1.wdp"/><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7378706" y="3909056"/>
            <a:ext cx="4669956" cy="484903"/>
          </a:xfrm>
        </p:spPr>
        <p:txBody>
          <a:bodyPr/>
          <a:lstStyle/>
          <a:p>
            <a:pPr algn="ctr"/>
            <a:r>
              <a:rPr lang="en-US" altLang="zh-CN" sz="2400" dirty="0" smtClean="0"/>
              <a:t>Moscow,</a:t>
            </a:r>
            <a:r>
              <a:rPr lang="zh-CN" altLang="en-US" sz="2400" dirty="0" smtClean="0"/>
              <a:t> </a:t>
            </a:r>
            <a:r>
              <a:rPr lang="en-US" altLang="zh-CN" sz="2400" dirty="0" smtClean="0"/>
              <a:t>12/2015</a:t>
            </a:r>
            <a:endParaRPr lang="zh-CN" altLang="en-US" sz="2400" dirty="0"/>
          </a:p>
        </p:txBody>
      </p:sp>
      <p:sp>
        <p:nvSpPr>
          <p:cNvPr id="5" name="文本占位符 4"/>
          <p:cNvSpPr>
            <a:spLocks noGrp="1"/>
          </p:cNvSpPr>
          <p:nvPr>
            <p:ph type="body" sz="quarter" idx="11"/>
          </p:nvPr>
        </p:nvSpPr>
        <p:spPr>
          <a:xfrm>
            <a:off x="764756" y="2127097"/>
            <a:ext cx="10020976" cy="960967"/>
          </a:xfrm>
        </p:spPr>
        <p:txBody>
          <a:bodyPr/>
          <a:lstStyle/>
          <a:p>
            <a:r>
              <a:rPr lang="en-US" altLang="zh-CN" dirty="0" smtClean="0"/>
              <a:t>Sugon Server</a:t>
            </a:r>
            <a:r>
              <a:rPr lang="zh-CN" altLang="zh-CN" dirty="0"/>
              <a:t> </a:t>
            </a:r>
            <a:r>
              <a:rPr lang="zh-CN" altLang="en-US" dirty="0" smtClean="0"/>
              <a:t> </a:t>
            </a:r>
            <a:r>
              <a:rPr lang="en-US" altLang="zh-CN" sz="2800" dirty="0" smtClean="0"/>
              <a:t> Blade</a:t>
            </a:r>
            <a:r>
              <a:rPr lang="zh-CN" altLang="en-US" sz="2800" dirty="0" smtClean="0"/>
              <a:t> </a:t>
            </a:r>
            <a:r>
              <a:rPr lang="en-US" altLang="zh-CN" sz="2800" dirty="0" smtClean="0"/>
              <a:t>Servers</a:t>
            </a:r>
            <a:endParaRPr lang="zh-CN" altLang="en-US" sz="2800" dirty="0"/>
          </a:p>
        </p:txBody>
      </p:sp>
    </p:spTree>
    <p:extLst>
      <p:ext uri="{BB962C8B-B14F-4D97-AF65-F5344CB8AC3E}">
        <p14:creationId xmlns:p14="http://schemas.microsoft.com/office/powerpoint/2010/main" val="21677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TC6600 Network &amp; IO Expansion</a:t>
            </a:r>
            <a:endParaRPr lang="en-US" dirty="0"/>
          </a:p>
        </p:txBody>
      </p:sp>
      <p:graphicFrame>
        <p:nvGraphicFramePr>
          <p:cNvPr id="5" name="表格 12290"/>
          <p:cNvGraphicFramePr>
            <a:graphicFrameLocks noGrp="1"/>
          </p:cNvGraphicFramePr>
          <p:nvPr>
            <p:extLst>
              <p:ext uri="{D42A27DB-BD31-4B8C-83A1-F6EECF244321}">
                <p14:modId xmlns:p14="http://schemas.microsoft.com/office/powerpoint/2010/main" val="316449091"/>
              </p:ext>
            </p:extLst>
          </p:nvPr>
        </p:nvGraphicFramePr>
        <p:xfrm>
          <a:off x="692726" y="817419"/>
          <a:ext cx="10432474" cy="6040582"/>
        </p:xfrm>
        <a:graphic>
          <a:graphicData uri="http://schemas.openxmlformats.org/drawingml/2006/table">
            <a:tbl>
              <a:tblPr/>
              <a:tblGrid>
                <a:gridCol w="2764310"/>
                <a:gridCol w="962564"/>
                <a:gridCol w="5379437"/>
                <a:gridCol w="1326163"/>
              </a:tblGrid>
              <a:tr h="803807">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2400" b="1" i="0" u="none" strike="noStrike" cap="none" normalizeH="0" baseline="0" dirty="0">
                          <a:ln>
                            <a:noFill/>
                          </a:ln>
                          <a:solidFill>
                            <a:srgbClr val="000000"/>
                          </a:solidFill>
                          <a:effectLst/>
                          <a:latin typeface="微软雅黑" charset="0"/>
                          <a:ea typeface="微软雅黑" charset="0"/>
                        </a:rPr>
                        <a:t>Module-type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800" b="1" i="0" u="none" strike="noStrike" cap="none" normalizeH="0" baseline="0">
                          <a:ln>
                            <a:noFill/>
                          </a:ln>
                          <a:solidFill>
                            <a:srgbClr val="000000"/>
                          </a:solidFill>
                          <a:effectLst/>
                          <a:latin typeface="微软雅黑" charset="0"/>
                          <a:ea typeface="微软雅黑" charset="0"/>
                        </a:rPr>
                        <a:t>supplier</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800" b="1" i="0" u="none" strike="noStrike" cap="none" normalizeH="0" baseline="0">
                          <a:ln>
                            <a:noFill/>
                          </a:ln>
                          <a:solidFill>
                            <a:srgbClr val="000000"/>
                          </a:solidFill>
                          <a:effectLst/>
                          <a:latin typeface="微软雅黑" charset="0"/>
                          <a:ea typeface="微软雅黑" charset="0"/>
                        </a:rPr>
                        <a:t> description</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800" b="1" i="0" u="none" strike="noStrike" cap="none" normalizeH="0" baseline="0">
                          <a:ln>
                            <a:noFill/>
                          </a:ln>
                          <a:solidFill>
                            <a:srgbClr val="000000"/>
                          </a:solidFill>
                          <a:effectLst/>
                          <a:latin typeface="微软雅黑" charset="0"/>
                          <a:ea typeface="微软雅黑" charset="0"/>
                        </a:rPr>
                        <a:t> Title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8DB4E3"/>
                    </a:solidFill>
                  </a:tcPr>
                </a:tc>
              </a:tr>
              <a:tr h="1086956">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dirty="0">
                          <a:ln>
                            <a:noFill/>
                          </a:ln>
                          <a:solidFill>
                            <a:srgbClr val="000000"/>
                          </a:solidFill>
                          <a:effectLst/>
                          <a:latin typeface="微软雅黑" charset="0"/>
                          <a:ea typeface="微软雅黑" charset="0"/>
                        </a:rPr>
                        <a:t>GBPS exchange module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dirty="0" smtClean="0">
                          <a:ln>
                            <a:noFill/>
                          </a:ln>
                          <a:solidFill>
                            <a:srgbClr val="000000"/>
                          </a:solidFill>
                          <a:effectLst/>
                          <a:latin typeface="微软雅黑" charset="0"/>
                          <a:ea typeface="微软雅黑" charset="0"/>
                        </a:rPr>
                        <a:t>B</a:t>
                      </a:r>
                      <a:r>
                        <a:rPr kumimoji="0" lang="en-US" altLang="zh-CN" sz="1400" b="0" i="0" u="none" strike="noStrike" cap="none" normalizeH="0" baseline="0" dirty="0" err="1" smtClean="0">
                          <a:ln>
                            <a:noFill/>
                          </a:ln>
                          <a:solidFill>
                            <a:srgbClr val="000000"/>
                          </a:solidFill>
                          <a:effectLst/>
                          <a:latin typeface="微软雅黑" charset="0"/>
                          <a:ea typeface="微软雅黑" charset="0"/>
                        </a:rPr>
                        <a:t>rocade</a:t>
                      </a:r>
                      <a:endParaRPr kumimoji="0" lang="zh-CN" altLang="en-US" sz="1400" b="0" i="0" u="none" strike="noStrike" cap="none" normalizeH="0" baseline="0" dirty="0">
                        <a:ln>
                          <a:noFill/>
                        </a:ln>
                        <a:solidFill>
                          <a:srgbClr val="000000"/>
                        </a:solidFill>
                        <a:effectLst/>
                        <a:latin typeface="微软雅黑" charset="0"/>
                        <a:ea typeface="微软雅黑" charset="0"/>
                      </a:endParaRP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 </a:t>
                      </a:r>
                      <a:r>
                        <a:rPr kumimoji="0" lang="en-US" altLang="en-US" sz="1400" b="0" i="0" u="none" strike="noStrike" cap="none" normalizeH="0" baseline="0">
                          <a:ln>
                            <a:noFill/>
                          </a:ln>
                          <a:solidFill>
                            <a:srgbClr val="000000"/>
                          </a:solidFill>
                          <a:effectLst/>
                          <a:latin typeface="微软雅黑" charset="0"/>
                          <a:ea typeface="微软雅黑" charset="0"/>
                        </a:rPr>
                        <a:t>24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GE</a:t>
                      </a:r>
                      <a:r>
                        <a:rPr kumimoji="0" lang="zh-CN" altLang="en-US" sz="1400" b="0" i="0" u="none" strike="noStrike" cap="none" normalizeH="0" baseline="0">
                          <a:ln>
                            <a:noFill/>
                          </a:ln>
                          <a:solidFill>
                            <a:srgbClr val="000000"/>
                          </a:solidFill>
                          <a:effectLst/>
                          <a:latin typeface="微软雅黑" charset="0"/>
                          <a:ea typeface="微软雅黑" charset="0"/>
                        </a:rPr>
                        <a:t> exchange module</a:t>
                      </a:r>
                    </a:p>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 internal provided：</a:t>
                      </a: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GE</a:t>
                      </a:r>
                      <a:r>
                        <a:rPr kumimoji="0" lang="zh-CN" altLang="en-US" sz="1400" b="0" i="0" u="none" strike="noStrike" cap="none" normalizeH="0" baseline="0">
                          <a:ln>
                            <a:noFill/>
                          </a:ln>
                          <a:solidFill>
                            <a:srgbClr val="000000"/>
                          </a:solidFill>
                          <a:effectLst/>
                          <a:latin typeface="微软雅黑" charset="0"/>
                          <a:ea typeface="微软雅黑" charset="0"/>
                        </a:rPr>
                        <a:t>  interconnection </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external provided：</a:t>
                      </a:r>
                      <a:r>
                        <a:rPr kumimoji="0" lang="en-US" altLang="en-US" sz="1400" b="0" i="0" u="none" strike="noStrike" cap="none" normalizeH="0" baseline="0">
                          <a:ln>
                            <a:noFill/>
                          </a:ln>
                          <a:solidFill>
                            <a:srgbClr val="000000"/>
                          </a:solidFill>
                          <a:effectLst/>
                          <a:latin typeface="微软雅黑" charset="0"/>
                          <a:ea typeface="微软雅黑" charset="0"/>
                        </a:rPr>
                        <a:t>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GE</a:t>
                      </a:r>
                      <a:r>
                        <a:rPr kumimoji="0" lang="zh-CN" altLang="en-US" sz="1400" b="0" i="0" u="none" strike="noStrike" cap="none" normalizeH="0" baseline="0">
                          <a:ln>
                            <a:noFill/>
                          </a:ln>
                          <a:solidFill>
                            <a:srgbClr val="000000"/>
                          </a:solidFill>
                          <a:effectLst/>
                          <a:latin typeface="微软雅黑" charset="0"/>
                          <a:ea typeface="微软雅黑" charset="0"/>
                        </a:rPr>
                        <a:t> electrical port</a:t>
                      </a:r>
                      <a:r>
                        <a:rPr kumimoji="0" lang="en-US" altLang="en-US" sz="1400" b="0" i="0" u="none" strike="noStrike" cap="none" normalizeH="0" baseline="0">
                          <a:ln>
                            <a:noFill/>
                          </a:ln>
                          <a:solidFill>
                            <a:srgbClr val="000000"/>
                          </a:solidFill>
                          <a:effectLst/>
                          <a:latin typeface="微软雅黑" charset="0"/>
                          <a:ea typeface="微软雅黑" charset="0"/>
                        </a:rPr>
                        <a:t>+10G SFP</a:t>
                      </a:r>
                      <a:r>
                        <a:rPr kumimoji="0" lang="zh-CN" altLang="en-US" sz="1400" b="0" i="0" u="none" strike="noStrike" cap="none" normalizeH="0" baseline="0">
                          <a:ln>
                            <a:noFill/>
                          </a:ln>
                          <a:solidFill>
                            <a:srgbClr val="000000"/>
                          </a:solidFill>
                          <a:effectLst/>
                          <a:latin typeface="微软雅黑" charset="0"/>
                          <a:ea typeface="微软雅黑" charset="0"/>
                        </a:rPr>
                        <a:t>*2</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 port</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SW-2040</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86956">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48</a:t>
                      </a:r>
                      <a:r>
                        <a:rPr kumimoji="0" lang="zh-CN" altLang="en-US" sz="1400" b="0" i="0" u="none" strike="noStrike" cap="none" normalizeH="0" baseline="0">
                          <a:ln>
                            <a:noFill/>
                          </a:ln>
                          <a:solidFill>
                            <a:srgbClr val="000000"/>
                          </a:solidFill>
                          <a:effectLst/>
                          <a:latin typeface="微软雅黑" charset="0"/>
                          <a:ea typeface="微软雅黑" charset="0"/>
                        </a:rPr>
                        <a:t>-port GBPS exchange module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dirty="0" smtClean="0">
                          <a:ln>
                            <a:noFill/>
                          </a:ln>
                          <a:solidFill>
                            <a:srgbClr val="000000"/>
                          </a:solidFill>
                          <a:effectLst/>
                          <a:latin typeface="微软雅黑" charset="0"/>
                          <a:ea typeface="微软雅黑" charset="0"/>
                        </a:rPr>
                        <a:t>B</a:t>
                      </a:r>
                      <a:r>
                        <a:rPr kumimoji="0" lang="en-US" altLang="zh-CN" sz="1400" b="0" i="0" u="none" strike="noStrike" cap="none" normalizeH="0" baseline="0" dirty="0" err="1" smtClean="0">
                          <a:ln>
                            <a:noFill/>
                          </a:ln>
                          <a:solidFill>
                            <a:srgbClr val="000000"/>
                          </a:solidFill>
                          <a:effectLst/>
                          <a:latin typeface="微软雅黑" charset="0"/>
                          <a:ea typeface="微软雅黑" charset="0"/>
                        </a:rPr>
                        <a:t>rocade</a:t>
                      </a:r>
                      <a:endParaRPr kumimoji="0" lang="zh-CN" altLang="en-US" sz="1400" b="0" i="0" u="none" strike="noStrike" cap="none" normalizeH="0" baseline="0" dirty="0">
                        <a:ln>
                          <a:noFill/>
                        </a:ln>
                        <a:solidFill>
                          <a:srgbClr val="000000"/>
                        </a:solidFill>
                        <a:effectLst/>
                        <a:latin typeface="微软雅黑" charset="0"/>
                        <a:ea typeface="微软雅黑" charset="0"/>
                      </a:endParaRP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48</a:t>
                      </a:r>
                      <a:r>
                        <a:rPr kumimoji="0" lang="zh-CN" altLang="en-US" sz="1400" b="0" i="0" u="none" strike="noStrike" cap="none" normalizeH="0" baseline="0">
                          <a:ln>
                            <a:noFill/>
                          </a:ln>
                          <a:solidFill>
                            <a:srgbClr val="000000"/>
                          </a:solidFill>
                          <a:effectLst/>
                          <a:latin typeface="微软雅黑" charset="0"/>
                          <a:ea typeface="微软雅黑" charset="0"/>
                        </a:rPr>
                        <a:t>-port GBPS exchange module</a:t>
                      </a:r>
                    </a:p>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internal provided：</a:t>
                      </a:r>
                      <a:r>
                        <a:rPr kumimoji="0" lang="en-US" altLang="en-US" sz="1400" b="0" i="0" u="none" strike="noStrike" cap="none" normalizeH="0" baseline="0">
                          <a:ln>
                            <a:noFill/>
                          </a:ln>
                          <a:solidFill>
                            <a:srgbClr val="000000"/>
                          </a:solidFill>
                          <a:effectLst/>
                          <a:latin typeface="微软雅黑" charset="0"/>
                          <a:ea typeface="微软雅黑" charset="0"/>
                        </a:rPr>
                        <a:t>28</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1GE</a:t>
                      </a:r>
                      <a:r>
                        <a:rPr kumimoji="0" lang="zh-CN" altLang="en-US" sz="1400" b="0" i="0" u="none" strike="noStrike" cap="none" normalizeH="0" baseline="0">
                          <a:ln>
                            <a:noFill/>
                          </a:ln>
                          <a:solidFill>
                            <a:srgbClr val="000000"/>
                          </a:solidFill>
                          <a:effectLst/>
                          <a:latin typeface="微软雅黑" charset="0"/>
                          <a:ea typeface="微软雅黑" charset="0"/>
                        </a:rPr>
                        <a:t> interconnection</a:t>
                      </a:r>
                    </a:p>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external provided：</a:t>
                      </a:r>
                      <a:r>
                        <a:rPr kumimoji="0" lang="en-US" altLang="en-US" sz="1400" b="0" i="0" u="none" strike="noStrike" cap="none" normalizeH="0" baseline="0">
                          <a:ln>
                            <a:noFill/>
                          </a:ln>
                          <a:solidFill>
                            <a:srgbClr val="000000"/>
                          </a:solidFill>
                          <a:effectLst/>
                          <a:latin typeface="微软雅黑" charset="0"/>
                          <a:ea typeface="微软雅黑" charset="0"/>
                        </a:rPr>
                        <a:t>1GE</a:t>
                      </a:r>
                      <a:r>
                        <a:rPr kumimoji="0" lang="zh-CN" altLang="en-US" sz="1400" b="0" i="0" u="none" strike="noStrike" cap="none" normalizeH="0" baseline="0">
                          <a:ln>
                            <a:noFill/>
                          </a:ln>
                          <a:solidFill>
                            <a:srgbClr val="000000"/>
                          </a:solidFill>
                          <a:effectLst/>
                          <a:latin typeface="微软雅黑" charset="0"/>
                          <a:ea typeface="微软雅黑" charset="0"/>
                        </a:rPr>
                        <a:t> electrical port*16</a:t>
                      </a:r>
                      <a:r>
                        <a:rPr kumimoji="0" lang="en-US" altLang="en-US" sz="1400" b="0" i="0" u="none" strike="noStrike" cap="none" normalizeH="0" baseline="0">
                          <a:ln>
                            <a:noFill/>
                          </a:ln>
                          <a:solidFill>
                            <a:srgbClr val="000000"/>
                          </a:solidFill>
                          <a:effectLst/>
                          <a:latin typeface="微软雅黑" charset="0"/>
                          <a:ea typeface="微软雅黑" charset="0"/>
                        </a:rPr>
                        <a:t>+10G SFP</a:t>
                      </a:r>
                      <a:r>
                        <a:rPr kumimoji="0" lang="zh-CN" altLang="en-US" sz="1400" b="0" i="0" u="none" strike="noStrike" cap="none" normalizeH="0" baseline="0">
                          <a:ln>
                            <a:noFill/>
                          </a:ln>
                          <a:solidFill>
                            <a:srgbClr val="000000"/>
                          </a:solidFill>
                          <a:effectLst/>
                          <a:latin typeface="微软雅黑" charset="0"/>
                          <a:ea typeface="微软雅黑" charset="0"/>
                        </a:rPr>
                        <a:t>*4</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port</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SW-2046</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088341">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24</a:t>
                      </a:r>
                      <a:r>
                        <a:rPr kumimoji="0" lang="zh-CN" altLang="en-US" sz="1400" b="0" i="0" u="none" strike="noStrike" cap="none" normalizeH="0" baseline="0">
                          <a:ln>
                            <a:noFill/>
                          </a:ln>
                          <a:solidFill>
                            <a:srgbClr val="000000"/>
                          </a:solidFill>
                          <a:effectLst/>
                          <a:latin typeface="微软雅黑" charset="0"/>
                          <a:ea typeface="微软雅黑" charset="0"/>
                        </a:rPr>
                        <a:t>-port XFP exchange module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Ruijie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24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 </a:t>
                      </a:r>
                      <a:r>
                        <a:rPr kumimoji="0" lang="zh-CN" altLang="en-US" sz="1400" b="0" i="0" u="none" strike="noStrike" cap="none" normalizeH="0" baseline="0">
                          <a:ln>
                            <a:noFill/>
                          </a:ln>
                          <a:solidFill>
                            <a:srgbClr val="000000"/>
                          </a:solidFill>
                          <a:effectLst/>
                          <a:latin typeface="微软雅黑" charset="0"/>
                          <a:ea typeface="微软雅黑" charset="0"/>
                        </a:rPr>
                        <a:t>XFP exchange module</a:t>
                      </a:r>
                    </a:p>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internal provided：</a:t>
                      </a: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10GE</a:t>
                      </a:r>
                      <a:r>
                        <a:rPr kumimoji="0" lang="zh-CN" altLang="en-US" sz="1400" b="0" i="0" u="none" strike="noStrike" cap="none" normalizeH="0" baseline="0">
                          <a:ln>
                            <a:noFill/>
                          </a:ln>
                          <a:solidFill>
                            <a:srgbClr val="000000"/>
                          </a:solidFill>
                          <a:effectLst/>
                          <a:latin typeface="微软雅黑" charset="0"/>
                          <a:ea typeface="微软雅黑" charset="0"/>
                        </a:rPr>
                        <a:t> interconnection</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external provided：</a:t>
                      </a:r>
                      <a:r>
                        <a:rPr kumimoji="0" lang="en-US" altLang="en-US" sz="1400" b="0" i="0" u="none" strike="noStrike" cap="none" normalizeH="0" baseline="0">
                          <a:ln>
                            <a:noFill/>
                          </a:ln>
                          <a:solidFill>
                            <a:srgbClr val="000000"/>
                          </a:solidFill>
                          <a:effectLst/>
                          <a:latin typeface="微软雅黑" charset="0"/>
                          <a:ea typeface="微软雅黑" charset="0"/>
                        </a:rPr>
                        <a:t>10G SFP</a:t>
                      </a:r>
                      <a:r>
                        <a:rPr kumimoji="0" lang="zh-CN" altLang="en-US" sz="1400" b="0" i="0" u="none" strike="noStrike" cap="none" normalizeH="0" baseline="0">
                          <a:ln>
                            <a:noFill/>
                          </a:ln>
                          <a:solidFill>
                            <a:srgbClr val="000000"/>
                          </a:solidFill>
                          <a:effectLst/>
                          <a:latin typeface="微软雅黑" charset="0"/>
                          <a:ea typeface="微软雅黑" charset="0"/>
                        </a:rPr>
                        <a:t>*16</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port</a:t>
                      </a:r>
                      <a:r>
                        <a:rPr kumimoji="0" lang="en-US" altLang="en-US" sz="1400" b="0" i="0" u="none" strike="noStrike" cap="none" normalizeH="0" baseline="0">
                          <a:ln>
                            <a:noFill/>
                          </a:ln>
                          <a:solidFill>
                            <a:srgbClr val="000000"/>
                          </a:solidFill>
                          <a:effectLst/>
                          <a:latin typeface="微软雅黑" charset="0"/>
                          <a:ea typeface="微软雅黑" charset="0"/>
                        </a:rPr>
                        <a:t>+40G QSFP</a:t>
                      </a:r>
                      <a:r>
                        <a:rPr kumimoji="0" lang="zh-CN" altLang="en-US" sz="1400" b="0" i="0" u="none" strike="noStrike" cap="none" normalizeH="0" baseline="0">
                          <a:ln>
                            <a:noFill/>
                          </a:ln>
                          <a:solidFill>
                            <a:srgbClr val="000000"/>
                          </a:solidFill>
                          <a:effectLst/>
                          <a:latin typeface="微软雅黑" charset="0"/>
                          <a:ea typeface="微软雅黑" charset="0"/>
                        </a:rPr>
                        <a:t>*4</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port</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SW-6200</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1102188">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24</a:t>
                      </a:r>
                      <a:r>
                        <a:rPr kumimoji="0" lang="zh-CN" altLang="en-US" sz="1400" b="0" i="0" u="none" strike="noStrike" cap="none" normalizeH="0" baseline="0">
                          <a:ln>
                            <a:noFill/>
                          </a:ln>
                          <a:solidFill>
                            <a:srgbClr val="000000"/>
                          </a:solidFill>
                          <a:effectLst/>
                          <a:latin typeface="微软雅黑" charset="0"/>
                          <a:ea typeface="微软雅黑" charset="0"/>
                        </a:rPr>
                        <a:t>-port with </a:t>
                      </a:r>
                      <a:r>
                        <a:rPr kumimoji="0" lang="en-US" altLang="en-US" sz="1400" b="0" i="0" u="none" strike="noStrike" cap="none" normalizeH="0" baseline="0">
                          <a:ln>
                            <a:noFill/>
                          </a:ln>
                          <a:solidFill>
                            <a:srgbClr val="000000"/>
                          </a:solidFill>
                          <a:effectLst/>
                          <a:latin typeface="微软雅黑" charset="0"/>
                          <a:ea typeface="微软雅黑" charset="0"/>
                        </a:rPr>
                        <a:t>FC</a:t>
                      </a:r>
                      <a:r>
                        <a:rPr kumimoji="0" lang="zh-CN" altLang="en-US" sz="1400" b="0" i="0" u="none" strike="noStrike" cap="none" normalizeH="0" baseline="0">
                          <a:ln>
                            <a:noFill/>
                          </a:ln>
                          <a:solidFill>
                            <a:srgbClr val="000000"/>
                          </a:solidFill>
                          <a:effectLst/>
                          <a:latin typeface="微软雅黑" charset="0"/>
                          <a:ea typeface="微软雅黑" charset="0"/>
                        </a:rPr>
                        <a:t> exchange module</a:t>
                      </a:r>
                    </a:p>
                    <a:p>
                      <a:pPr marL="0" marR="0" lvl="0" indent="0" algn="l" defTabSz="914400" rtl="0" eaLnBrk="1" fontAlgn="ctr" latinLnBrk="0" hangingPunct="1">
                        <a:lnSpc>
                          <a:spcPct val="100000"/>
                        </a:lnSpc>
                        <a:spcBef>
                          <a:spcPct val="0"/>
                        </a:spcBef>
                        <a:spcAft>
                          <a:spcPct val="0"/>
                        </a:spcAft>
                        <a:buClrTx/>
                        <a:buSzTx/>
                        <a:buFont typeface="Arial" charset="0"/>
                        <a:buNone/>
                        <a:tabLst/>
                      </a:pPr>
                      <a:endParaRPr kumimoji="0" lang="zh-CN" altLang="en-US" sz="1400" b="0" i="0" u="none" strike="noStrike" cap="none" normalizeH="0" baseline="0">
                        <a:ln>
                          <a:noFill/>
                        </a:ln>
                        <a:solidFill>
                          <a:srgbClr val="000000"/>
                        </a:solidFill>
                        <a:effectLst/>
                        <a:latin typeface="微软雅黑" charset="0"/>
                        <a:ea typeface="微软雅黑" charset="0"/>
                      </a:endParaRP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Ruijie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24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 </a:t>
                      </a:r>
                      <a:r>
                        <a:rPr kumimoji="0" lang="zh-CN" altLang="en-US" sz="1400" b="0" i="0" u="none" strike="noStrike" cap="none" normalizeH="0" baseline="0">
                          <a:ln>
                            <a:noFill/>
                          </a:ln>
                          <a:solidFill>
                            <a:srgbClr val="000000"/>
                          </a:solidFill>
                          <a:effectLst/>
                          <a:latin typeface="微软雅黑" charset="0"/>
                          <a:ea typeface="微软雅黑" charset="0"/>
                        </a:rPr>
                        <a:t>XFP exchange module</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internal provided：</a:t>
                      </a: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10GE</a:t>
                      </a:r>
                      <a:r>
                        <a:rPr kumimoji="0" lang="zh-CN" altLang="en-US" sz="1400" b="0" i="0" u="none" strike="noStrike" cap="none" normalizeH="0" baseline="0">
                          <a:ln>
                            <a:noFill/>
                          </a:ln>
                          <a:solidFill>
                            <a:srgbClr val="000000"/>
                          </a:solidFill>
                          <a:effectLst/>
                          <a:latin typeface="微软雅黑" charset="0"/>
                          <a:ea typeface="微软雅黑" charset="0"/>
                        </a:rPr>
                        <a:t> interconnection</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external provided：</a:t>
                      </a:r>
                      <a:r>
                        <a:rPr kumimoji="0" lang="en-US" altLang="en-US" sz="1400" b="0" i="0" u="none" strike="noStrike" cap="none" normalizeH="0" baseline="0">
                          <a:ln>
                            <a:noFill/>
                          </a:ln>
                          <a:solidFill>
                            <a:srgbClr val="000000"/>
                          </a:solidFill>
                          <a:effectLst/>
                          <a:latin typeface="微软雅黑" charset="0"/>
                          <a:ea typeface="微软雅黑" charset="0"/>
                        </a:rPr>
                        <a:t>10G SFP</a:t>
                      </a:r>
                      <a:r>
                        <a:rPr kumimoji="0" lang="zh-CN" altLang="en-US" sz="1400" b="0" i="0" u="none" strike="noStrike" cap="none" normalizeH="0" baseline="0">
                          <a:ln>
                            <a:noFill/>
                          </a:ln>
                          <a:solidFill>
                            <a:srgbClr val="000000"/>
                          </a:solidFill>
                          <a:effectLst/>
                          <a:latin typeface="微软雅黑" charset="0"/>
                          <a:ea typeface="微软雅黑" charset="0"/>
                        </a:rPr>
                        <a:t>*8</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port</a:t>
                      </a:r>
                      <a:r>
                        <a:rPr kumimoji="0" lang="en-US" altLang="en-US" sz="1400" b="0" i="0" u="none" strike="noStrike" cap="none" normalizeH="0" baseline="0">
                          <a:ln>
                            <a:noFill/>
                          </a:ln>
                          <a:solidFill>
                            <a:srgbClr val="000000"/>
                          </a:solidFill>
                          <a:effectLst/>
                          <a:latin typeface="微软雅黑" charset="0"/>
                          <a:ea typeface="微软雅黑" charset="0"/>
                        </a:rPr>
                        <a:t>+40G QSFP</a:t>
                      </a:r>
                      <a:r>
                        <a:rPr kumimoji="0" lang="zh-CN" altLang="en-US" sz="1400" b="0" i="0" u="none" strike="noStrike" cap="none" normalizeH="0" baseline="0">
                          <a:ln>
                            <a:noFill/>
                          </a:ln>
                          <a:solidFill>
                            <a:srgbClr val="000000"/>
                          </a:solidFill>
                          <a:effectLst/>
                          <a:latin typeface="微软雅黑" charset="0"/>
                          <a:ea typeface="微软雅黑" charset="0"/>
                        </a:rPr>
                        <a:t>*4</a:t>
                      </a:r>
                      <a:r>
                        <a:rPr kumimoji="0" lang="en-US" altLang="en-US" sz="1400" b="0" i="0" u="none" strike="noStrike" cap="none" normalizeH="0" baseline="0">
                          <a:ln>
                            <a:noFill/>
                          </a:ln>
                          <a:solidFill>
                            <a:srgbClr val="000000"/>
                          </a:solidFill>
                          <a:effectLst/>
                          <a:latin typeface="微软雅黑" charset="0"/>
                          <a:ea typeface="微软雅黑" charset="0"/>
                        </a:rPr>
                        <a:t>+</a:t>
                      </a:r>
                      <a:r>
                        <a:rPr kumimoji="0" lang="zh-CN" altLang="en-US" sz="1400" b="0" i="0" u="none" strike="noStrike" cap="none" normalizeH="0" baseline="0">
                          <a:ln>
                            <a:noFill/>
                          </a:ln>
                          <a:solidFill>
                            <a:srgbClr val="000000"/>
                          </a:solidFill>
                          <a:effectLst/>
                          <a:latin typeface="微软雅黑" charset="0"/>
                          <a:ea typeface="微软雅黑" charset="0"/>
                        </a:rPr>
                        <a:t>port</a:t>
                      </a:r>
                      <a:r>
                        <a:rPr kumimoji="0" lang="en-US" altLang="en-US" sz="1400" b="0" i="0" u="none" strike="noStrike" cap="none" normalizeH="0" baseline="0">
                          <a:ln>
                            <a:noFill/>
                          </a:ln>
                          <a:solidFill>
                            <a:srgbClr val="000000"/>
                          </a:solidFill>
                          <a:effectLst/>
                          <a:latin typeface="微软雅黑" charset="0"/>
                          <a:ea typeface="微软雅黑" charset="0"/>
                        </a:rPr>
                        <a:t>+8G FC</a:t>
                      </a:r>
                      <a:r>
                        <a:rPr kumimoji="0" lang="zh-CN" altLang="en-US" sz="1400" b="0" i="0" u="none" strike="noStrike" cap="none" normalizeH="0" baseline="0">
                          <a:ln>
                            <a:noFill/>
                          </a:ln>
                          <a:solidFill>
                            <a:srgbClr val="000000"/>
                          </a:solidFill>
                          <a:effectLst/>
                          <a:latin typeface="微软雅黑" charset="0"/>
                          <a:ea typeface="微软雅黑" charset="0"/>
                        </a:rPr>
                        <a:t> port*8</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SW-6200</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72334">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rgbClr val="000000"/>
                          </a:solidFill>
                          <a:effectLst/>
                          <a:latin typeface="微软雅黑" charset="0"/>
                          <a:ea typeface="微软雅黑" charset="0"/>
                        </a:rPr>
                        <a:t>XFP straight module</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sugon</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10GE</a:t>
                      </a:r>
                      <a:r>
                        <a:rPr kumimoji="0" lang="zh-CN" altLang="en-US" sz="1400" b="0" i="0" u="none" strike="noStrike" cap="none" normalizeH="0" baseline="0">
                          <a:ln>
                            <a:noFill/>
                          </a:ln>
                          <a:solidFill>
                            <a:srgbClr val="000000"/>
                          </a:solidFill>
                          <a:effectLst/>
                          <a:latin typeface="微软雅黑" charset="0"/>
                          <a:ea typeface="微软雅黑" charset="0"/>
                        </a:rPr>
                        <a:t>straight module</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GE</a:t>
                      </a:r>
                      <a:r>
                        <a:rPr kumimoji="0" lang="zh-CN" altLang="en-US" sz="1400" b="0" i="0" u="none" strike="noStrike" cap="none" normalizeH="0" baseline="0">
                          <a:ln>
                            <a:noFill/>
                          </a:ln>
                          <a:solidFill>
                            <a:srgbClr val="000000"/>
                          </a:solidFill>
                          <a:effectLst/>
                          <a:latin typeface="微软雅黑" charset="0"/>
                          <a:ea typeface="微软雅黑" charset="0"/>
                        </a:rPr>
                        <a:t>straight module</a:t>
                      </a:r>
                      <a:br>
                        <a:rPr kumimoji="0" lang="zh-CN"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internal provided：</a:t>
                      </a: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10GE</a:t>
                      </a:r>
                      <a:br>
                        <a:rPr kumimoji="0" lang="en-US" altLang="en-US" sz="1400" b="0" i="0" u="none" strike="noStrike" cap="none" normalizeH="0" baseline="0">
                          <a:ln>
                            <a:noFill/>
                          </a:ln>
                          <a:solidFill>
                            <a:srgbClr val="000000"/>
                          </a:solidFill>
                          <a:effectLst/>
                          <a:latin typeface="微软雅黑" charset="0"/>
                          <a:ea typeface="微软雅黑" charset="0"/>
                        </a:rPr>
                      </a:br>
                      <a:r>
                        <a:rPr kumimoji="0" lang="zh-CN" altLang="en-US" sz="1400" b="0" i="0" u="none" strike="noStrike" cap="none" normalizeH="0" baseline="0">
                          <a:ln>
                            <a:noFill/>
                          </a:ln>
                          <a:solidFill>
                            <a:srgbClr val="000000"/>
                          </a:solidFill>
                          <a:effectLst/>
                          <a:latin typeface="微软雅黑" charset="0"/>
                          <a:ea typeface="微软雅黑" charset="0"/>
                        </a:rPr>
                        <a:t>external provided：</a:t>
                      </a:r>
                      <a:r>
                        <a:rPr kumimoji="0" lang="en-US" altLang="en-US" sz="1400" b="0" i="0" u="none" strike="noStrike" cap="none" normalizeH="0" baseline="0">
                          <a:ln>
                            <a:noFill/>
                          </a:ln>
                          <a:solidFill>
                            <a:srgbClr val="000000"/>
                          </a:solidFill>
                          <a:effectLst/>
                          <a:latin typeface="微软雅黑" charset="0"/>
                          <a:ea typeface="微软雅黑" charset="0"/>
                        </a:rPr>
                        <a:t>14</a:t>
                      </a:r>
                      <a:r>
                        <a:rPr kumimoji="0" lang="zh-CN" altLang="en-US" sz="1400" b="0" i="0" u="none" strike="noStrike" cap="none" normalizeH="0" baseline="0">
                          <a:ln>
                            <a:noFill/>
                          </a:ln>
                          <a:solidFill>
                            <a:srgbClr val="000000"/>
                          </a:solidFill>
                          <a:effectLst/>
                          <a:latin typeface="微软雅黑" charset="0"/>
                          <a:ea typeface="微软雅黑" charset="0"/>
                        </a:rPr>
                        <a:t>-port </a:t>
                      </a:r>
                      <a:r>
                        <a:rPr kumimoji="0" lang="en-US" altLang="en-US" sz="1400" b="0" i="0" u="none" strike="noStrike" cap="none" normalizeH="0" baseline="0">
                          <a:ln>
                            <a:noFill/>
                          </a:ln>
                          <a:solidFill>
                            <a:srgbClr val="000000"/>
                          </a:solidFill>
                          <a:effectLst/>
                          <a:latin typeface="微软雅黑" charset="0"/>
                          <a:ea typeface="微软雅黑" charset="0"/>
                        </a:rPr>
                        <a:t>10G SFP+</a:t>
                      </a:r>
                      <a:r>
                        <a:rPr kumimoji="0" lang="zh-CN" altLang="en-US" sz="1400" b="0" i="0" u="none" strike="noStrike" cap="none" normalizeH="0" baseline="0">
                          <a:ln>
                            <a:noFill/>
                          </a:ln>
                          <a:solidFill>
                            <a:srgbClr val="000000"/>
                          </a:solidFill>
                          <a:effectLst/>
                          <a:latin typeface="微软雅黑" charset="0"/>
                          <a:ea typeface="微软雅黑" charset="0"/>
                        </a:rPr>
                        <a:t>port</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a:ln>
                            <a:noFill/>
                          </a:ln>
                          <a:solidFill>
                            <a:srgbClr val="000000"/>
                          </a:solidFill>
                          <a:effectLst/>
                          <a:latin typeface="微软雅黑" charset="0"/>
                          <a:ea typeface="微软雅黑" charset="0"/>
                        </a:rPr>
                        <a:t>PT-2260</a:t>
                      </a:r>
                    </a:p>
                  </a:txBody>
                  <a:tcPr marL="8432" marR="8432" marT="8561"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200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TC6600 BMC Module</a:t>
            </a:r>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4" y="1123951"/>
            <a:ext cx="72866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7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p:cNvSpPr>
            <a:spLocks noGrp="1"/>
          </p:cNvSpPr>
          <p:nvPr>
            <p:ph type="body" sz="quarter" idx="13"/>
          </p:nvPr>
        </p:nvSpPr>
        <p:spPr/>
        <p:txBody>
          <a:bodyPr/>
          <a:lstStyle/>
          <a:p>
            <a:pPr>
              <a:defRPr/>
            </a:pPr>
            <a:r>
              <a:rPr lang="en-US" altLang="zh-CN" b="1" dirty="0" smtClean="0">
                <a:effectLst>
                  <a:outerShdw blurRad="38100" dist="38100" dir="2700000" algn="tl">
                    <a:srgbClr val="000000">
                      <a:alpha val="43137"/>
                    </a:srgbClr>
                  </a:outerShdw>
                </a:effectLst>
                <a:latin typeface="Microsoft YaHei" charset="0"/>
                <a:ea typeface="Microsoft YaHei" charset="0"/>
                <a:cs typeface="Microsoft YaHei" charset="0"/>
                <a:sym typeface="Arial" pitchFamily="34" charset="0"/>
              </a:rPr>
              <a:t>TC4600E</a:t>
            </a:r>
            <a:r>
              <a:rPr lang="zh-CN" altLang="en-US" b="1" dirty="0" smtClean="0">
                <a:effectLst>
                  <a:outerShdw blurRad="38100" dist="38100" dir="2700000" algn="tl">
                    <a:srgbClr val="000000">
                      <a:alpha val="43137"/>
                    </a:srgbClr>
                  </a:outerShdw>
                </a:effectLst>
                <a:latin typeface="+mn-lt"/>
                <a:sym typeface="Arial" pitchFamily="34" charset="0"/>
              </a:rPr>
              <a:t> </a:t>
            </a:r>
            <a:endParaRPr lang="en-US" altLang="zh-CN" b="1" dirty="0">
              <a:effectLst>
                <a:outerShdw blurRad="38100" dist="38100" dir="2700000" algn="tl">
                  <a:srgbClr val="000000">
                    <a:alpha val="43137"/>
                  </a:srgbClr>
                </a:outerShdw>
              </a:effectLst>
              <a:latin typeface="+mn-lt"/>
            </a:endParaRPr>
          </a:p>
        </p:txBody>
      </p:sp>
      <p:grpSp>
        <p:nvGrpSpPr>
          <p:cNvPr id="26" name="Group 16"/>
          <p:cNvGrpSpPr>
            <a:grpSpLocks/>
          </p:cNvGrpSpPr>
          <p:nvPr/>
        </p:nvGrpSpPr>
        <p:grpSpPr bwMode="auto">
          <a:xfrm>
            <a:off x="389885" y="1198850"/>
            <a:ext cx="2399883" cy="2177546"/>
            <a:chOff x="0" y="0"/>
            <a:chExt cx="1134" cy="1372"/>
          </a:xfrm>
        </p:grpSpPr>
        <p:pic>
          <p:nvPicPr>
            <p:cNvPr id="27" name="Picture 17"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auto">
            <a:xfrm>
              <a:off x="78" y="959"/>
              <a:ext cx="912"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8" name="Group 18"/>
            <p:cNvGrpSpPr>
              <a:grpSpLocks/>
            </p:cNvGrpSpPr>
            <p:nvPr/>
          </p:nvGrpSpPr>
          <p:grpSpPr bwMode="auto">
            <a:xfrm>
              <a:off x="0" y="0"/>
              <a:ext cx="1099" cy="1372"/>
              <a:chOff x="0" y="0"/>
              <a:chExt cx="1200" cy="1527"/>
            </a:xfrm>
          </p:grpSpPr>
          <p:pic>
            <p:nvPicPr>
              <p:cNvPr id="32" name="Picture 1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48"/>
                <a:ext cx="1182"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Oval 20"/>
              <p:cNvSpPr>
                <a:spLocks noChangeArrowheads="1"/>
              </p:cNvSpPr>
              <p:nvPr/>
            </p:nvSpPr>
            <p:spPr bwMode="auto">
              <a:xfrm>
                <a:off x="10" y="48"/>
                <a:ext cx="1190" cy="1199"/>
              </a:xfrm>
              <a:prstGeom prst="ellipse">
                <a:avLst/>
              </a:prstGeom>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prstClr val="white"/>
                  </a:solidFill>
                  <a:latin typeface="Calibri"/>
                  <a:ea typeface="宋体"/>
                </a:endParaRPr>
              </a:p>
            </p:txBody>
          </p:sp>
          <p:pic>
            <p:nvPicPr>
              <p:cNvPr id="34" name="Picture 21"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auto">
              <a:xfrm>
                <a:off x="0" y="0"/>
                <a:ext cx="871"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5" name="Group 22"/>
              <p:cNvGrpSpPr>
                <a:grpSpLocks/>
              </p:cNvGrpSpPr>
              <p:nvPr/>
            </p:nvGrpSpPr>
            <p:grpSpPr bwMode="auto">
              <a:xfrm rot="-3733502" flipH="1" flipV="1">
                <a:off x="360" y="876"/>
                <a:ext cx="1049" cy="253"/>
                <a:chOff x="0" y="0"/>
                <a:chExt cx="893" cy="246"/>
              </a:xfrm>
            </p:grpSpPr>
            <p:grpSp>
              <p:nvGrpSpPr>
                <p:cNvPr id="36" name="Group 23"/>
                <p:cNvGrpSpPr>
                  <a:grpSpLocks/>
                </p:cNvGrpSpPr>
                <p:nvPr/>
              </p:nvGrpSpPr>
              <p:grpSpPr bwMode="auto">
                <a:xfrm>
                  <a:off x="0" y="0"/>
                  <a:ext cx="743" cy="185"/>
                  <a:chOff x="0" y="0"/>
                  <a:chExt cx="1118" cy="279"/>
                </a:xfrm>
              </p:grpSpPr>
              <p:sp>
                <p:nvSpPr>
                  <p:cNvPr id="42" name="AutoShape 24"/>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43" name="AutoShape 25"/>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44" name="AutoShape 26"/>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45" name="AutoShape 27"/>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nvGrpSpPr>
                <p:cNvPr id="37" name="Group 28"/>
                <p:cNvGrpSpPr>
                  <a:grpSpLocks/>
                </p:cNvGrpSpPr>
                <p:nvPr/>
              </p:nvGrpSpPr>
              <p:grpSpPr bwMode="auto">
                <a:xfrm rot="1353540">
                  <a:off x="150" y="60"/>
                  <a:ext cx="743" cy="186"/>
                  <a:chOff x="0" y="0"/>
                  <a:chExt cx="1118" cy="279"/>
                </a:xfrm>
              </p:grpSpPr>
              <p:sp>
                <p:nvSpPr>
                  <p:cNvPr id="38" name="AutoShape 29"/>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39" name="AutoShape 30"/>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40" name="AutoShape 31"/>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41" name="AutoShape 32"/>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grpSp>
        <p:sp>
          <p:nvSpPr>
            <p:cNvPr id="30" name="Rectangle 33"/>
            <p:cNvSpPr>
              <a:spLocks noChangeArrowheads="1"/>
            </p:cNvSpPr>
            <p:nvPr/>
          </p:nvSpPr>
          <p:spPr bwMode="auto">
            <a:xfrm>
              <a:off x="35" y="284"/>
              <a:ext cx="1099" cy="7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p>
              <a:pPr algn="ctr" eaLnBrk="0" hangingPunct="0"/>
              <a:r>
                <a:rPr lang="en-US" altLang="zh-CN" sz="2800" b="1" cap="all" dirty="0">
                  <a:ln w="0"/>
                  <a:solidFill>
                    <a:prstClr val="white"/>
                  </a:solidFill>
                  <a:latin typeface="微软雅黑" pitchFamily="34" charset="-122"/>
                  <a:ea typeface="微软雅黑" pitchFamily="34" charset="-122"/>
                </a:rPr>
                <a:t>135W</a:t>
              </a:r>
            </a:p>
            <a:p>
              <a:pPr algn="ctr" eaLnBrk="0" hangingPunct="0"/>
              <a:r>
                <a:rPr lang="en-US" altLang="zh-CN" sz="1600" b="1" cap="all" dirty="0">
                  <a:ln w="0"/>
                  <a:solidFill>
                    <a:prstClr val="white"/>
                  </a:solidFill>
                  <a:latin typeface="微软雅黑" pitchFamily="34" charset="-122"/>
                  <a:ea typeface="微软雅黑" pitchFamily="34" charset="-122"/>
                </a:rPr>
                <a:t>E5-2600V3 CPU</a:t>
              </a:r>
            </a:p>
            <a:p>
              <a:pPr algn="ctr" eaLnBrk="0" hangingPunct="0"/>
              <a:endParaRPr lang="en-US" altLang="zh-CN" sz="2800" b="1" cap="all" dirty="0">
                <a:ln w="0"/>
                <a:solidFill>
                  <a:prstClr val="white"/>
                </a:solidFill>
                <a:latin typeface="微软雅黑" pitchFamily="34" charset="-122"/>
                <a:ea typeface="微软雅黑" pitchFamily="34" charset="-122"/>
              </a:endParaRPr>
            </a:p>
          </p:txBody>
        </p:sp>
      </p:grpSp>
      <p:grpSp>
        <p:nvGrpSpPr>
          <p:cNvPr id="46" name="Group 34"/>
          <p:cNvGrpSpPr>
            <a:grpSpLocks/>
          </p:cNvGrpSpPr>
          <p:nvPr/>
        </p:nvGrpSpPr>
        <p:grpSpPr bwMode="auto">
          <a:xfrm>
            <a:off x="9411403" y="1198853"/>
            <a:ext cx="2325812" cy="2177546"/>
            <a:chOff x="0" y="0"/>
            <a:chExt cx="1099" cy="1372"/>
          </a:xfrm>
        </p:grpSpPr>
        <p:pic>
          <p:nvPicPr>
            <p:cNvPr id="47" name="Picture 35"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auto">
            <a:xfrm>
              <a:off x="98" y="959"/>
              <a:ext cx="913"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48" name="Group 36"/>
            <p:cNvGrpSpPr>
              <a:grpSpLocks/>
            </p:cNvGrpSpPr>
            <p:nvPr/>
          </p:nvGrpSpPr>
          <p:grpSpPr bwMode="auto">
            <a:xfrm>
              <a:off x="0" y="0"/>
              <a:ext cx="1099" cy="1372"/>
              <a:chOff x="0" y="0"/>
              <a:chExt cx="1200" cy="1527"/>
            </a:xfrm>
          </p:grpSpPr>
          <p:pic>
            <p:nvPicPr>
              <p:cNvPr id="50" name="Picture 37"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48"/>
                <a:ext cx="1182"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 name="Oval 38"/>
              <p:cNvSpPr>
                <a:spLocks noChangeArrowheads="1"/>
              </p:cNvSpPr>
              <p:nvPr/>
            </p:nvSpPr>
            <p:spPr bwMode="auto">
              <a:xfrm>
                <a:off x="10" y="48"/>
                <a:ext cx="1190" cy="1199"/>
              </a:xfrm>
              <a:prstGeom prst="ellipse">
                <a:avLst/>
              </a:prstGeom>
              <a:ln/>
            </p:spPr>
            <p:style>
              <a:lnRef idx="0">
                <a:schemeClr val="accent2"/>
              </a:lnRef>
              <a:fillRef idx="3">
                <a:schemeClr val="accent2"/>
              </a:fillRef>
              <a:effectRef idx="3">
                <a:schemeClr val="accent2"/>
              </a:effectRef>
              <a:fontRef idx="minor">
                <a:schemeClr val="lt1"/>
              </a:fontRef>
            </p:style>
            <p:txBody>
              <a:bodyPr wrap="none" anchor="ctr"/>
              <a:lstStyle/>
              <a:p>
                <a:endParaRPr lang="zh-CN" altLang="en-US">
                  <a:solidFill>
                    <a:prstClr val="white"/>
                  </a:solidFill>
                  <a:latin typeface="Calibri"/>
                  <a:ea typeface="宋体"/>
                </a:endParaRPr>
              </a:p>
            </p:txBody>
          </p:sp>
          <p:pic>
            <p:nvPicPr>
              <p:cNvPr id="52" name="Picture 39"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auto">
              <a:xfrm>
                <a:off x="0" y="0"/>
                <a:ext cx="1172"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3" name="Group 40"/>
              <p:cNvGrpSpPr>
                <a:grpSpLocks/>
              </p:cNvGrpSpPr>
              <p:nvPr/>
            </p:nvGrpSpPr>
            <p:grpSpPr bwMode="auto">
              <a:xfrm rot="-3733502" flipH="1" flipV="1">
                <a:off x="360" y="876"/>
                <a:ext cx="1049" cy="253"/>
                <a:chOff x="0" y="0"/>
                <a:chExt cx="893" cy="246"/>
              </a:xfrm>
            </p:grpSpPr>
            <p:grpSp>
              <p:nvGrpSpPr>
                <p:cNvPr id="54" name="Group 41"/>
                <p:cNvGrpSpPr>
                  <a:grpSpLocks/>
                </p:cNvGrpSpPr>
                <p:nvPr/>
              </p:nvGrpSpPr>
              <p:grpSpPr bwMode="auto">
                <a:xfrm>
                  <a:off x="0" y="0"/>
                  <a:ext cx="743" cy="185"/>
                  <a:chOff x="0" y="0"/>
                  <a:chExt cx="1118" cy="279"/>
                </a:xfrm>
              </p:grpSpPr>
              <p:sp>
                <p:nvSpPr>
                  <p:cNvPr id="60" name="AutoShape 42"/>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61" name="AutoShape 43"/>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62" name="AutoShape 44"/>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63" name="AutoShape 45"/>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nvGrpSpPr>
                <p:cNvPr id="55" name="Group 46"/>
                <p:cNvGrpSpPr>
                  <a:grpSpLocks/>
                </p:cNvGrpSpPr>
                <p:nvPr/>
              </p:nvGrpSpPr>
              <p:grpSpPr bwMode="auto">
                <a:xfrm rot="1353540">
                  <a:off x="150" y="60"/>
                  <a:ext cx="743" cy="186"/>
                  <a:chOff x="0" y="0"/>
                  <a:chExt cx="1118" cy="279"/>
                </a:xfrm>
              </p:grpSpPr>
              <p:sp>
                <p:nvSpPr>
                  <p:cNvPr id="56" name="AutoShape 47"/>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57" name="AutoShape 48"/>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58" name="AutoShape 49"/>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59" name="AutoShape 50"/>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grpSp>
        <p:sp>
          <p:nvSpPr>
            <p:cNvPr id="49" name="Rectangle 51"/>
            <p:cNvSpPr>
              <a:spLocks noChangeArrowheads="1"/>
            </p:cNvSpPr>
            <p:nvPr/>
          </p:nvSpPr>
          <p:spPr bwMode="auto">
            <a:xfrm>
              <a:off x="60" y="279"/>
              <a:ext cx="1032" cy="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p>
              <a:pPr algn="ctr" eaLnBrk="0" hangingPunct="0"/>
              <a:r>
                <a:rPr lang="en-US" altLang="zh-CN" sz="2800" b="1" dirty="0" smtClean="0">
                  <a:ln w="0"/>
                  <a:solidFill>
                    <a:prstClr val="white"/>
                  </a:solidFill>
                  <a:latin typeface="微软雅黑" pitchFamily="34" charset="-122"/>
                  <a:ea typeface="微软雅黑" pitchFamily="34" charset="-122"/>
                </a:rPr>
                <a:t>Low Noise</a:t>
              </a:r>
            </a:p>
            <a:p>
              <a:pPr algn="ctr" eaLnBrk="0" hangingPunct="0"/>
              <a:r>
                <a:rPr lang="en-US" altLang="zh-CN" sz="2000" b="1" dirty="0" smtClean="0">
                  <a:ln w="0"/>
                  <a:solidFill>
                    <a:prstClr val="white"/>
                  </a:solidFill>
                  <a:latin typeface="微软雅黑" pitchFamily="34" charset="-122"/>
                  <a:ea typeface="微软雅黑" pitchFamily="34" charset="-122"/>
                </a:rPr>
                <a:t> </a:t>
              </a:r>
              <a:r>
                <a:rPr lang="en-US" altLang="zh-CN" sz="1600" b="1" dirty="0" smtClean="0">
                  <a:ln w="0"/>
                  <a:solidFill>
                    <a:prstClr val="white"/>
                  </a:solidFill>
                  <a:latin typeface="微软雅黑" pitchFamily="34" charset="-122"/>
                  <a:ea typeface="微软雅黑" pitchFamily="34" charset="-122"/>
                </a:rPr>
                <a:t>5U 10Blade</a:t>
              </a:r>
            </a:p>
            <a:p>
              <a:pPr algn="ctr" eaLnBrk="0" hangingPunct="0"/>
              <a:r>
                <a:rPr lang="zh-CN" altLang="en-US" sz="1600" b="1" cap="all" dirty="0" smtClean="0">
                  <a:ln w="0"/>
                  <a:solidFill>
                    <a:prstClr val="white"/>
                  </a:solidFill>
                  <a:latin typeface="微软雅黑" pitchFamily="34" charset="-122"/>
                  <a:ea typeface="微软雅黑" pitchFamily="34" charset="-122"/>
                </a:rPr>
                <a:t> </a:t>
              </a:r>
              <a:endParaRPr lang="en-US" altLang="zh-CN" sz="1600" b="1" cap="all" dirty="0">
                <a:ln w="0"/>
                <a:solidFill>
                  <a:prstClr val="white"/>
                </a:solidFill>
                <a:latin typeface="微软雅黑" pitchFamily="34" charset="-122"/>
                <a:ea typeface="微软雅黑" pitchFamily="34" charset="-122"/>
              </a:endParaRPr>
            </a:p>
          </p:txBody>
        </p:sp>
      </p:grpSp>
      <p:grpSp>
        <p:nvGrpSpPr>
          <p:cNvPr id="64" name="Group 52"/>
          <p:cNvGrpSpPr>
            <a:grpSpLocks/>
          </p:cNvGrpSpPr>
          <p:nvPr/>
        </p:nvGrpSpPr>
        <p:grpSpPr bwMode="auto">
          <a:xfrm>
            <a:off x="3343540" y="1198850"/>
            <a:ext cx="2395651" cy="2177546"/>
            <a:chOff x="-2" y="0"/>
            <a:chExt cx="1132" cy="1372"/>
          </a:xfrm>
        </p:grpSpPr>
        <p:pic>
          <p:nvPicPr>
            <p:cNvPr id="65" name="Picture 53" descr="light_shadow"/>
            <p:cNvPicPr>
              <a:picLocks noChangeAspect="1" noChangeArrowheads="1"/>
            </p:cNvPicPr>
            <p:nvPr/>
          </p:nvPicPr>
          <p:blipFill>
            <a:blip r:embed="rId5" cstate="print">
              <a:lum bright="-90000" contrast="-48000"/>
              <a:extLst>
                <a:ext uri="{28A0092B-C50C-407E-A947-70E740481C1C}">
                  <a14:useLocalDpi xmlns:a14="http://schemas.microsoft.com/office/drawing/2010/main" val="0"/>
                </a:ext>
              </a:extLst>
            </a:blip>
            <a:srcRect/>
            <a:stretch>
              <a:fillRect/>
            </a:stretch>
          </p:blipFill>
          <p:spPr bwMode="auto">
            <a:xfrm>
              <a:off x="107" y="965"/>
              <a:ext cx="845" cy="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6" name="Group 54"/>
            <p:cNvGrpSpPr>
              <a:grpSpLocks/>
            </p:cNvGrpSpPr>
            <p:nvPr/>
          </p:nvGrpSpPr>
          <p:grpSpPr bwMode="auto">
            <a:xfrm>
              <a:off x="0" y="0"/>
              <a:ext cx="1099" cy="1372"/>
              <a:chOff x="0" y="0"/>
              <a:chExt cx="1200" cy="1527"/>
            </a:xfrm>
          </p:grpSpPr>
          <p:pic>
            <p:nvPicPr>
              <p:cNvPr id="68" name="Picture 5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48"/>
                <a:ext cx="1182"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Oval 56"/>
              <p:cNvSpPr>
                <a:spLocks noChangeArrowheads="1"/>
              </p:cNvSpPr>
              <p:nvPr/>
            </p:nvSpPr>
            <p:spPr bwMode="auto">
              <a:xfrm>
                <a:off x="10" y="48"/>
                <a:ext cx="1190" cy="1199"/>
              </a:xfrm>
              <a:prstGeom prst="ellipse">
                <a:avLst/>
              </a:prstGeom>
              <a:ln/>
            </p:spPr>
            <p:style>
              <a:lnRef idx="0">
                <a:schemeClr val="accent3"/>
              </a:lnRef>
              <a:fillRef idx="3">
                <a:schemeClr val="accent3"/>
              </a:fillRef>
              <a:effectRef idx="3">
                <a:schemeClr val="accent3"/>
              </a:effectRef>
              <a:fontRef idx="minor">
                <a:schemeClr val="lt1"/>
              </a:fontRef>
            </p:style>
            <p:txBody>
              <a:bodyPr wrap="none" anchor="ctr"/>
              <a:lstStyle/>
              <a:p>
                <a:endParaRPr lang="zh-CN" altLang="en-US">
                  <a:solidFill>
                    <a:prstClr val="white"/>
                  </a:solidFill>
                  <a:latin typeface="Calibri"/>
                  <a:ea typeface="宋体"/>
                </a:endParaRPr>
              </a:p>
            </p:txBody>
          </p:sp>
          <p:pic>
            <p:nvPicPr>
              <p:cNvPr id="70" name="Picture 57"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auto">
              <a:xfrm>
                <a:off x="0" y="0"/>
                <a:ext cx="871"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1" name="Group 58"/>
              <p:cNvGrpSpPr>
                <a:grpSpLocks/>
              </p:cNvGrpSpPr>
              <p:nvPr/>
            </p:nvGrpSpPr>
            <p:grpSpPr bwMode="auto">
              <a:xfrm rot="-3733502" flipH="1" flipV="1">
                <a:off x="360" y="876"/>
                <a:ext cx="1049" cy="253"/>
                <a:chOff x="0" y="0"/>
                <a:chExt cx="893" cy="246"/>
              </a:xfrm>
            </p:grpSpPr>
            <p:grpSp>
              <p:nvGrpSpPr>
                <p:cNvPr id="72" name="Group 59"/>
                <p:cNvGrpSpPr>
                  <a:grpSpLocks/>
                </p:cNvGrpSpPr>
                <p:nvPr/>
              </p:nvGrpSpPr>
              <p:grpSpPr bwMode="auto">
                <a:xfrm>
                  <a:off x="0" y="0"/>
                  <a:ext cx="743" cy="185"/>
                  <a:chOff x="0" y="0"/>
                  <a:chExt cx="1118" cy="279"/>
                </a:xfrm>
              </p:grpSpPr>
              <p:sp>
                <p:nvSpPr>
                  <p:cNvPr id="78" name="AutoShape 60"/>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79" name="AutoShape 61"/>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80" name="AutoShape 62"/>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81" name="AutoShape 63"/>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nvGrpSpPr>
                <p:cNvPr id="73" name="Group 64"/>
                <p:cNvGrpSpPr>
                  <a:grpSpLocks/>
                </p:cNvGrpSpPr>
                <p:nvPr/>
              </p:nvGrpSpPr>
              <p:grpSpPr bwMode="auto">
                <a:xfrm rot="1353540">
                  <a:off x="150" y="60"/>
                  <a:ext cx="743" cy="186"/>
                  <a:chOff x="0" y="0"/>
                  <a:chExt cx="1118" cy="279"/>
                </a:xfrm>
              </p:grpSpPr>
              <p:sp>
                <p:nvSpPr>
                  <p:cNvPr id="74" name="AutoShape 65"/>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75" name="AutoShape 66"/>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76" name="AutoShape 67"/>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77" name="AutoShape 68"/>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grpSp>
        <p:sp>
          <p:nvSpPr>
            <p:cNvPr id="67" name="Rectangle 69"/>
            <p:cNvSpPr>
              <a:spLocks noChangeArrowheads="1"/>
            </p:cNvSpPr>
            <p:nvPr/>
          </p:nvSpPr>
          <p:spPr bwMode="auto">
            <a:xfrm>
              <a:off x="-2" y="271"/>
              <a:ext cx="1132" cy="6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p>
              <a:pPr algn="ctr" eaLnBrk="0" hangingPunct="0"/>
              <a:r>
                <a:rPr lang="en-US" altLang="zh-CN" sz="2800" b="1" cap="all" dirty="0" smtClean="0">
                  <a:ln w="0"/>
                  <a:solidFill>
                    <a:prstClr val="white"/>
                  </a:solidFill>
                  <a:latin typeface="微软雅黑" pitchFamily="34" charset="-122"/>
                  <a:ea typeface="微软雅黑" pitchFamily="34" charset="-122"/>
                </a:rPr>
                <a:t>Memory</a:t>
              </a:r>
              <a:endParaRPr lang="en-US" altLang="zh-CN" sz="2800" b="1" cap="all" dirty="0">
                <a:ln w="0"/>
                <a:solidFill>
                  <a:prstClr val="white"/>
                </a:solidFill>
                <a:latin typeface="微软雅黑" pitchFamily="34" charset="-122"/>
                <a:ea typeface="微软雅黑" pitchFamily="34" charset="-122"/>
              </a:endParaRPr>
            </a:p>
            <a:p>
              <a:pPr algn="ctr" eaLnBrk="0" hangingPunct="0"/>
              <a:r>
                <a:rPr lang="en-US" altLang="zh-CN" sz="1600" b="1" cap="all" dirty="0">
                  <a:ln w="0"/>
                  <a:solidFill>
                    <a:prstClr val="white"/>
                  </a:solidFill>
                  <a:latin typeface="微软雅黑" pitchFamily="34" charset="-122"/>
                  <a:ea typeface="微软雅黑" pitchFamily="34" charset="-122"/>
                </a:rPr>
                <a:t>16DIMM</a:t>
              </a:r>
            </a:p>
            <a:p>
              <a:pPr algn="ctr" eaLnBrk="0" hangingPunct="0"/>
              <a:r>
                <a:rPr lang="en-US" altLang="zh-CN" sz="1600" b="1" cap="all" dirty="0" smtClean="0">
                  <a:ln w="0"/>
                  <a:solidFill>
                    <a:prstClr val="white"/>
                  </a:solidFill>
                  <a:latin typeface="微软雅黑" pitchFamily="34" charset="-122"/>
                  <a:ea typeface="微软雅黑" pitchFamily="34" charset="-122"/>
                </a:rPr>
                <a:t>24DIMM</a:t>
              </a:r>
              <a:endParaRPr lang="en-US" altLang="zh-CN" sz="1600" b="1" cap="all" dirty="0">
                <a:ln w="0"/>
                <a:solidFill>
                  <a:prstClr val="white"/>
                </a:solidFill>
                <a:latin typeface="微软雅黑" pitchFamily="34" charset="-122"/>
                <a:ea typeface="微软雅黑" pitchFamily="34" charset="-122"/>
              </a:endParaRPr>
            </a:p>
          </p:txBody>
        </p:sp>
      </p:grpSp>
      <p:grpSp>
        <p:nvGrpSpPr>
          <p:cNvPr id="82" name="Group 52"/>
          <p:cNvGrpSpPr>
            <a:grpSpLocks/>
          </p:cNvGrpSpPr>
          <p:nvPr/>
        </p:nvGrpSpPr>
        <p:grpSpPr bwMode="auto">
          <a:xfrm>
            <a:off x="6322372" y="1197272"/>
            <a:ext cx="2554375" cy="2190243"/>
            <a:chOff x="-27" y="0"/>
            <a:chExt cx="1207" cy="1380"/>
          </a:xfrm>
        </p:grpSpPr>
        <p:pic>
          <p:nvPicPr>
            <p:cNvPr id="83" name="Picture 53" descr="light_shadow"/>
            <p:cNvPicPr>
              <a:picLocks noChangeAspect="1" noChangeArrowheads="1"/>
            </p:cNvPicPr>
            <p:nvPr/>
          </p:nvPicPr>
          <p:blipFill>
            <a:blip r:embed="rId5" cstate="print">
              <a:lum bright="-90000" contrast="-48000"/>
              <a:extLst>
                <a:ext uri="{28A0092B-C50C-407E-A947-70E740481C1C}">
                  <a14:useLocalDpi xmlns:a14="http://schemas.microsoft.com/office/drawing/2010/main" val="0"/>
                </a:ext>
              </a:extLst>
            </a:blip>
            <a:srcRect/>
            <a:stretch>
              <a:fillRect/>
            </a:stretch>
          </p:blipFill>
          <p:spPr bwMode="auto">
            <a:xfrm>
              <a:off x="107" y="965"/>
              <a:ext cx="845" cy="2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4" name="Group 54"/>
            <p:cNvGrpSpPr>
              <a:grpSpLocks/>
            </p:cNvGrpSpPr>
            <p:nvPr/>
          </p:nvGrpSpPr>
          <p:grpSpPr bwMode="auto">
            <a:xfrm>
              <a:off x="0" y="0"/>
              <a:ext cx="1099" cy="1380"/>
              <a:chOff x="0" y="0"/>
              <a:chExt cx="1200" cy="1536"/>
            </a:xfrm>
          </p:grpSpPr>
          <p:pic>
            <p:nvPicPr>
              <p:cNvPr id="86" name="Picture 55"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48"/>
                <a:ext cx="1182"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 name="Oval 56"/>
              <p:cNvSpPr>
                <a:spLocks noChangeArrowheads="1"/>
              </p:cNvSpPr>
              <p:nvPr/>
            </p:nvSpPr>
            <p:spPr bwMode="auto">
              <a:xfrm>
                <a:off x="10" y="48"/>
                <a:ext cx="1190" cy="1199"/>
              </a:xfrm>
              <a:prstGeom prst="ellipse">
                <a:avLst/>
              </a:prstGeom>
              <a:ln/>
            </p:spPr>
            <p:style>
              <a:lnRef idx="0">
                <a:schemeClr val="accent4"/>
              </a:lnRef>
              <a:fillRef idx="1002">
                <a:schemeClr val="dk2"/>
              </a:fillRef>
              <a:effectRef idx="3">
                <a:schemeClr val="accent4"/>
              </a:effectRef>
              <a:fontRef idx="minor">
                <a:schemeClr val="lt1"/>
              </a:fontRef>
            </p:style>
            <p:txBody>
              <a:bodyPr wrap="none" anchor="ctr"/>
              <a:lstStyle/>
              <a:p>
                <a:endParaRPr lang="zh-CN" altLang="en-US">
                  <a:solidFill>
                    <a:prstClr val="white"/>
                  </a:solidFill>
                  <a:latin typeface="Calibri"/>
                  <a:ea typeface="宋体"/>
                </a:endParaRPr>
              </a:p>
            </p:txBody>
          </p:sp>
          <p:pic>
            <p:nvPicPr>
              <p:cNvPr id="88" name="Picture 57"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auto">
              <a:xfrm>
                <a:off x="0" y="0"/>
                <a:ext cx="871"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9" name="Group 58"/>
              <p:cNvGrpSpPr>
                <a:grpSpLocks/>
              </p:cNvGrpSpPr>
              <p:nvPr/>
            </p:nvGrpSpPr>
            <p:grpSpPr bwMode="auto">
              <a:xfrm rot="-3733502" flipH="1" flipV="1">
                <a:off x="360" y="876"/>
                <a:ext cx="1049" cy="253"/>
                <a:chOff x="0" y="0"/>
                <a:chExt cx="893" cy="246"/>
              </a:xfrm>
            </p:grpSpPr>
            <p:grpSp>
              <p:nvGrpSpPr>
                <p:cNvPr id="90" name="Group 59"/>
                <p:cNvGrpSpPr>
                  <a:grpSpLocks/>
                </p:cNvGrpSpPr>
                <p:nvPr/>
              </p:nvGrpSpPr>
              <p:grpSpPr bwMode="auto">
                <a:xfrm>
                  <a:off x="0" y="0"/>
                  <a:ext cx="743" cy="185"/>
                  <a:chOff x="0" y="0"/>
                  <a:chExt cx="1118" cy="279"/>
                </a:xfrm>
              </p:grpSpPr>
              <p:sp>
                <p:nvSpPr>
                  <p:cNvPr id="96" name="AutoShape 60"/>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7" name="AutoShape 61"/>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8" name="AutoShape 62"/>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9" name="AutoShape 63"/>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nvGrpSpPr>
                <p:cNvPr id="91" name="Group 64"/>
                <p:cNvGrpSpPr>
                  <a:grpSpLocks/>
                </p:cNvGrpSpPr>
                <p:nvPr/>
              </p:nvGrpSpPr>
              <p:grpSpPr bwMode="auto">
                <a:xfrm rot="1353540">
                  <a:off x="150" y="60"/>
                  <a:ext cx="743" cy="186"/>
                  <a:chOff x="0" y="0"/>
                  <a:chExt cx="1118" cy="279"/>
                </a:xfrm>
              </p:grpSpPr>
              <p:sp>
                <p:nvSpPr>
                  <p:cNvPr id="92" name="AutoShape 65"/>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3" name="AutoShape 66"/>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4" name="AutoShape 67"/>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95" name="AutoShape 68"/>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grpSp>
        <p:sp>
          <p:nvSpPr>
            <p:cNvPr id="85" name="Rectangle 69"/>
            <p:cNvSpPr>
              <a:spLocks noChangeArrowheads="1"/>
            </p:cNvSpPr>
            <p:nvPr/>
          </p:nvSpPr>
          <p:spPr bwMode="auto">
            <a:xfrm>
              <a:off x="-27" y="259"/>
              <a:ext cx="1207" cy="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p>
              <a:pPr algn="ctr" eaLnBrk="0" hangingPunct="0"/>
              <a:r>
                <a:rPr lang="en-US" altLang="zh-CN" sz="2800" b="1" cap="all" dirty="0" smtClean="0">
                  <a:ln w="0"/>
                  <a:solidFill>
                    <a:prstClr val="white"/>
                  </a:solidFill>
                  <a:latin typeface="微软雅黑" pitchFamily="34" charset="-122"/>
                  <a:ea typeface="微软雅黑" pitchFamily="34" charset="-122"/>
                </a:rPr>
                <a:t>Network</a:t>
              </a:r>
              <a:endParaRPr lang="en-US" altLang="zh-CN" sz="2800" b="1" cap="all" dirty="0">
                <a:ln w="0"/>
                <a:solidFill>
                  <a:prstClr val="white"/>
                </a:solidFill>
                <a:latin typeface="微软雅黑" pitchFamily="34" charset="-122"/>
                <a:ea typeface="微软雅黑" pitchFamily="34" charset="-122"/>
              </a:endParaRPr>
            </a:p>
            <a:p>
              <a:pPr algn="ctr" eaLnBrk="0" hangingPunct="0"/>
              <a:r>
                <a:rPr lang="en-US" altLang="zh-CN" b="1" cap="all" dirty="0" smtClean="0">
                  <a:ln w="0"/>
                  <a:solidFill>
                    <a:prstClr val="white"/>
                  </a:solidFill>
                  <a:latin typeface="微软雅黑" pitchFamily="34" charset="-122"/>
                  <a:ea typeface="微软雅黑" pitchFamily="34" charset="-122"/>
                </a:rPr>
                <a:t>56G IB</a:t>
              </a:r>
            </a:p>
            <a:p>
              <a:pPr algn="ctr" eaLnBrk="0" hangingPunct="0"/>
              <a:r>
                <a:rPr lang="en-US" altLang="zh-CN" b="1" cap="all" dirty="0" smtClean="0">
                  <a:ln w="0"/>
                  <a:solidFill>
                    <a:prstClr val="white"/>
                  </a:solidFill>
                  <a:latin typeface="微软雅黑" pitchFamily="34" charset="-122"/>
                  <a:ea typeface="微软雅黑" pitchFamily="34" charset="-122"/>
                </a:rPr>
                <a:t>100G IB</a:t>
              </a:r>
            </a:p>
            <a:p>
              <a:pPr algn="ctr" eaLnBrk="0" hangingPunct="0"/>
              <a:r>
                <a:rPr lang="en-US" altLang="zh-CN" b="1" dirty="0" smtClean="0">
                  <a:ln w="0"/>
                  <a:solidFill>
                    <a:prstClr val="white"/>
                  </a:solidFill>
                  <a:latin typeface="微软雅黑" pitchFamily="34" charset="-122"/>
                  <a:ea typeface="微软雅黑" pitchFamily="34" charset="-122"/>
                </a:rPr>
                <a:t>2*10GbE</a:t>
              </a:r>
            </a:p>
          </p:txBody>
        </p:sp>
      </p:grpSp>
      <p:grpSp>
        <p:nvGrpSpPr>
          <p:cNvPr id="104" name="Group 16"/>
          <p:cNvGrpSpPr>
            <a:grpSpLocks/>
          </p:cNvGrpSpPr>
          <p:nvPr/>
        </p:nvGrpSpPr>
        <p:grpSpPr bwMode="auto">
          <a:xfrm>
            <a:off x="143318" y="3798051"/>
            <a:ext cx="3176046" cy="2177546"/>
            <a:chOff x="-106" y="0"/>
            <a:chExt cx="1321" cy="1372"/>
          </a:xfrm>
        </p:grpSpPr>
        <p:pic>
          <p:nvPicPr>
            <p:cNvPr id="105" name="Picture 17"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auto">
            <a:xfrm>
              <a:off x="78" y="959"/>
              <a:ext cx="912"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06" name="Group 18"/>
            <p:cNvGrpSpPr>
              <a:grpSpLocks/>
            </p:cNvGrpSpPr>
            <p:nvPr/>
          </p:nvGrpSpPr>
          <p:grpSpPr bwMode="auto">
            <a:xfrm>
              <a:off x="-87" y="0"/>
              <a:ext cx="1251" cy="1372"/>
              <a:chOff x="-95" y="0"/>
              <a:chExt cx="1366" cy="1527"/>
            </a:xfrm>
          </p:grpSpPr>
          <p:pic>
            <p:nvPicPr>
              <p:cNvPr id="108" name="Picture 19"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 y="48"/>
                <a:ext cx="1182" cy="1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 name="Oval 20"/>
              <p:cNvSpPr>
                <a:spLocks noChangeArrowheads="1"/>
              </p:cNvSpPr>
              <p:nvPr/>
            </p:nvSpPr>
            <p:spPr bwMode="auto">
              <a:xfrm>
                <a:off x="10" y="48"/>
                <a:ext cx="1190" cy="1199"/>
              </a:xfrm>
              <a:prstGeom prst="ellipse">
                <a:avLst/>
              </a:prstGeom>
              <a:ln/>
            </p:spPr>
            <p:style>
              <a:lnRef idx="0">
                <a:schemeClr val="accent1"/>
              </a:lnRef>
              <a:fillRef idx="3">
                <a:schemeClr val="accent1"/>
              </a:fillRef>
              <a:effectRef idx="3">
                <a:schemeClr val="accent1"/>
              </a:effectRef>
              <a:fontRef idx="minor">
                <a:schemeClr val="lt1"/>
              </a:fontRef>
            </p:style>
            <p:txBody>
              <a:bodyPr wrap="none" anchor="ctr"/>
              <a:lstStyle/>
              <a:p>
                <a:endParaRPr lang="zh-CN" altLang="en-US">
                  <a:solidFill>
                    <a:prstClr val="white"/>
                  </a:solidFill>
                  <a:latin typeface="Calibri"/>
                  <a:ea typeface="宋体"/>
                </a:endParaRPr>
              </a:p>
            </p:txBody>
          </p:sp>
          <p:pic>
            <p:nvPicPr>
              <p:cNvPr id="110" name="Picture 21" descr="light_shadow1"/>
              <p:cNvPicPr>
                <a:picLocks noChangeAspect="1" noChangeArrowheads="1"/>
              </p:cNvPicPr>
              <p:nvPr/>
            </p:nvPicPr>
            <p:blipFill>
              <a:blip r:embed="rId4" cstate="print">
                <a:extLst>
                  <a:ext uri="{28A0092B-C50C-407E-A947-70E740481C1C}">
                    <a14:useLocalDpi xmlns:a14="http://schemas.microsoft.com/office/drawing/2010/main" val="0"/>
                  </a:ext>
                </a:extLst>
              </a:blip>
              <a:srcRect t="14285"/>
              <a:stretch>
                <a:fillRect/>
              </a:stretch>
            </p:blipFill>
            <p:spPr bwMode="auto">
              <a:xfrm>
                <a:off x="-95" y="0"/>
                <a:ext cx="1366" cy="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11" name="Group 22"/>
              <p:cNvGrpSpPr>
                <a:grpSpLocks/>
              </p:cNvGrpSpPr>
              <p:nvPr/>
            </p:nvGrpSpPr>
            <p:grpSpPr bwMode="auto">
              <a:xfrm rot="-3733502" flipH="1" flipV="1">
                <a:off x="360" y="876"/>
                <a:ext cx="1049" cy="253"/>
                <a:chOff x="0" y="0"/>
                <a:chExt cx="893" cy="246"/>
              </a:xfrm>
            </p:grpSpPr>
            <p:grpSp>
              <p:nvGrpSpPr>
                <p:cNvPr id="112" name="Group 23"/>
                <p:cNvGrpSpPr>
                  <a:grpSpLocks/>
                </p:cNvGrpSpPr>
                <p:nvPr/>
              </p:nvGrpSpPr>
              <p:grpSpPr bwMode="auto">
                <a:xfrm>
                  <a:off x="0" y="0"/>
                  <a:ext cx="743" cy="185"/>
                  <a:chOff x="0" y="0"/>
                  <a:chExt cx="1118" cy="279"/>
                </a:xfrm>
              </p:grpSpPr>
              <p:sp>
                <p:nvSpPr>
                  <p:cNvPr id="118" name="AutoShape 24"/>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19" name="AutoShape 25"/>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20" name="AutoShape 26"/>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21" name="AutoShape 27"/>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nvGrpSpPr>
                <p:cNvPr id="113" name="Group 28"/>
                <p:cNvGrpSpPr>
                  <a:grpSpLocks/>
                </p:cNvGrpSpPr>
                <p:nvPr/>
              </p:nvGrpSpPr>
              <p:grpSpPr bwMode="auto">
                <a:xfrm rot="1353540">
                  <a:off x="150" y="60"/>
                  <a:ext cx="743" cy="186"/>
                  <a:chOff x="0" y="0"/>
                  <a:chExt cx="1118" cy="279"/>
                </a:xfrm>
              </p:grpSpPr>
              <p:sp>
                <p:nvSpPr>
                  <p:cNvPr id="114" name="AutoShape 29"/>
                  <p:cNvSpPr>
                    <a:spLocks noChangeArrowheads="1"/>
                  </p:cNvSpPr>
                  <p:nvPr/>
                </p:nvSpPr>
                <p:spPr bwMode="auto">
                  <a:xfrm rot="5263130">
                    <a:off x="285"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15" name="AutoShape 30"/>
                  <p:cNvSpPr>
                    <a:spLocks noChangeArrowheads="1"/>
                  </p:cNvSpPr>
                  <p:nvPr/>
                </p:nvSpPr>
                <p:spPr bwMode="auto">
                  <a:xfrm rot="6078281">
                    <a:off x="421" y="-294"/>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16" name="AutoShape 31"/>
                  <p:cNvSpPr>
                    <a:spLocks noChangeArrowheads="1"/>
                  </p:cNvSpPr>
                  <p:nvPr/>
                </p:nvSpPr>
                <p:spPr bwMode="auto">
                  <a:xfrm rot="6373927">
                    <a:off x="497" y="-27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sp>
                <p:nvSpPr>
                  <p:cNvPr id="117" name="AutoShape 32"/>
                  <p:cNvSpPr>
                    <a:spLocks noChangeArrowheads="1"/>
                  </p:cNvSpPr>
                  <p:nvPr/>
                </p:nvSpPr>
                <p:spPr bwMode="auto">
                  <a:xfrm rot="6906312">
                    <a:off x="587" y="-242"/>
                    <a:ext cx="227" cy="816"/>
                  </a:xfrm>
                  <a:prstGeom prst="moon">
                    <a:avLst>
                      <a:gd name="adj" fmla="val 49773"/>
                    </a:avLst>
                  </a:prstGeom>
                  <a:solidFill>
                    <a:srgbClr val="FFFFFF">
                      <a:alpha val="3999"/>
                    </a:srgbClr>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Calibri"/>
                      <a:ea typeface="宋体"/>
                    </a:endParaRPr>
                  </a:p>
                </p:txBody>
              </p:sp>
            </p:grpSp>
          </p:grpSp>
        </p:grpSp>
        <p:sp>
          <p:nvSpPr>
            <p:cNvPr id="107" name="Rectangle 33"/>
            <p:cNvSpPr>
              <a:spLocks noChangeArrowheads="1"/>
            </p:cNvSpPr>
            <p:nvPr/>
          </p:nvSpPr>
          <p:spPr bwMode="auto">
            <a:xfrm>
              <a:off x="-106" y="430"/>
              <a:ext cx="1321" cy="8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square">
              <a:spAutoFit/>
            </a:bodyPr>
            <a:lstStyle/>
            <a:p>
              <a:pPr algn="ctr" eaLnBrk="0" hangingPunct="0"/>
              <a:r>
                <a:rPr lang="en-US" altLang="zh-CN" sz="2400" b="1" dirty="0">
                  <a:ln w="0"/>
                  <a:solidFill>
                    <a:prstClr val="white"/>
                  </a:solidFill>
                  <a:latin typeface="微软雅黑" pitchFamily="34" charset="-122"/>
                  <a:ea typeface="微软雅黑" pitchFamily="34" charset="-122"/>
                </a:rPr>
                <a:t>P</a:t>
              </a:r>
              <a:r>
                <a:rPr lang="en-US" altLang="zh-CN" sz="2400" b="1" dirty="0" smtClean="0">
                  <a:ln w="0"/>
                  <a:solidFill>
                    <a:prstClr val="white"/>
                  </a:solidFill>
                  <a:latin typeface="微软雅黑" pitchFamily="34" charset="-122"/>
                  <a:ea typeface="微软雅黑" pitchFamily="34" charset="-122"/>
                </a:rPr>
                <a:t>erformance</a:t>
              </a:r>
            </a:p>
            <a:p>
              <a:pPr algn="ctr" eaLnBrk="0" hangingPunct="0"/>
              <a:r>
                <a:rPr lang="en-US" altLang="zh-CN" sz="2800" b="1" cap="all" dirty="0" smtClean="0">
                  <a:ln w="0"/>
                  <a:solidFill>
                    <a:prstClr val="white"/>
                  </a:solidFill>
                  <a:latin typeface="微软雅黑" pitchFamily="34" charset="-122"/>
                  <a:ea typeface="微软雅黑" pitchFamily="34" charset="-122"/>
                </a:rPr>
                <a:t>100% </a:t>
              </a:r>
              <a:r>
                <a:rPr lang="en-US" altLang="zh-CN" sz="2800" b="1" dirty="0" smtClean="0">
                  <a:ln w="0"/>
                  <a:solidFill>
                    <a:prstClr val="white"/>
                  </a:solidFill>
                  <a:latin typeface="微软雅黑" pitchFamily="34" charset="-122"/>
                  <a:ea typeface="微软雅黑" pitchFamily="34" charset="-122"/>
                </a:rPr>
                <a:t>up</a:t>
              </a:r>
            </a:p>
            <a:p>
              <a:pPr algn="ctr" eaLnBrk="0" hangingPunct="0"/>
              <a:endParaRPr lang="en-US" altLang="zh-CN" sz="2800" b="1" cap="all" dirty="0">
                <a:ln w="0"/>
                <a:solidFill>
                  <a:prstClr val="white"/>
                </a:solidFill>
                <a:latin typeface="微软雅黑" pitchFamily="34" charset="-122"/>
                <a:ea typeface="微软雅黑" pitchFamily="34" charset="-122"/>
              </a:endParaRPr>
            </a:p>
          </p:txBody>
        </p:sp>
      </p:grpSp>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5863" y="3258096"/>
            <a:ext cx="6064696" cy="2939491"/>
          </a:xfrm>
          <a:prstGeom prst="rect">
            <a:avLst/>
          </a:prstGeom>
        </p:spPr>
      </p:pic>
    </p:spTree>
    <p:extLst>
      <p:ext uri="{BB962C8B-B14F-4D97-AF65-F5344CB8AC3E}">
        <p14:creationId xmlns:p14="http://schemas.microsoft.com/office/powerpoint/2010/main" val="177022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7669621" y="1671692"/>
            <a:ext cx="4305931" cy="352757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prstClr val="white"/>
              </a:solidFill>
              <a:latin typeface="Calibri"/>
              <a:ea typeface="宋体"/>
            </a:endParaRPr>
          </a:p>
        </p:txBody>
      </p:sp>
      <p:sp>
        <p:nvSpPr>
          <p:cNvPr id="3" name="文本占位符 2"/>
          <p:cNvSpPr>
            <a:spLocks noGrp="1"/>
          </p:cNvSpPr>
          <p:nvPr>
            <p:ph type="body" sz="quarter" idx="13"/>
          </p:nvPr>
        </p:nvSpPr>
        <p:spPr/>
        <p:txBody>
          <a:bodyPr/>
          <a:lstStyle/>
          <a:p>
            <a:r>
              <a:rPr lang="en-US" altLang="zh-CN" b="1" dirty="0" smtClean="0"/>
              <a:t>TC4600E</a:t>
            </a:r>
            <a:r>
              <a:rPr lang="zh-CN" altLang="en-US" b="1" dirty="0" smtClean="0"/>
              <a:t> </a:t>
            </a:r>
            <a:r>
              <a:rPr lang="en-US" altLang="zh-CN" b="1" dirty="0" smtClean="0"/>
              <a:t>Blade</a:t>
            </a:r>
            <a:r>
              <a:rPr lang="zh-CN" altLang="en-US" b="1" dirty="0" smtClean="0"/>
              <a:t> </a:t>
            </a:r>
            <a:r>
              <a:rPr lang="en-US" altLang="zh-CN" b="1" dirty="0" smtClean="0"/>
              <a:t>Specifications</a:t>
            </a:r>
            <a:endParaRPr lang="zh-CN" altLang="en-US" b="1" dirty="0"/>
          </a:p>
        </p:txBody>
      </p:sp>
      <p:graphicFrame>
        <p:nvGraphicFramePr>
          <p:cNvPr id="13" name="Group 39"/>
          <p:cNvGraphicFramePr>
            <a:graphicFrameLocks noGrp="1"/>
          </p:cNvGraphicFramePr>
          <p:nvPr>
            <p:extLst>
              <p:ext uri="{D42A27DB-BD31-4B8C-83A1-F6EECF244321}">
                <p14:modId xmlns:p14="http://schemas.microsoft.com/office/powerpoint/2010/main" val="831194763"/>
              </p:ext>
            </p:extLst>
          </p:nvPr>
        </p:nvGraphicFramePr>
        <p:xfrm>
          <a:off x="336361" y="1629217"/>
          <a:ext cx="6834591" cy="3039087"/>
        </p:xfrm>
        <a:graphic>
          <a:graphicData uri="http://schemas.openxmlformats.org/drawingml/2006/table">
            <a:tbl>
              <a:tblPr firstRow="1">
                <a:effectLst>
                  <a:outerShdw blurRad="50800" dist="38100" dir="2700000" algn="tl" rotWithShape="0">
                    <a:prstClr val="black">
                      <a:alpha val="40000"/>
                    </a:prstClr>
                  </a:outerShdw>
                </a:effectLst>
              </a:tblPr>
              <a:tblGrid>
                <a:gridCol w="1074953"/>
                <a:gridCol w="2783825"/>
                <a:gridCol w="2975813"/>
              </a:tblGrid>
              <a:tr h="40154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dirty="0" smtClean="0">
                          <a:ln>
                            <a:noFill/>
                          </a:ln>
                          <a:solidFill>
                            <a:schemeClr val="bg1"/>
                          </a:solidFill>
                          <a:effectLst/>
                          <a:latin typeface="微软雅黑" pitchFamily="34" charset="-122"/>
                          <a:ea typeface="微软雅黑" pitchFamily="34" charset="-122"/>
                        </a:rPr>
                        <a:t>Model</a:t>
                      </a:r>
                      <a:endParaRPr kumimoji="0" lang="en-US" sz="18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800" b="1" i="0" u="none" strike="noStrike" cap="none" normalizeH="0" baseline="0" dirty="0" smtClean="0">
                          <a:ln>
                            <a:noFill/>
                          </a:ln>
                          <a:solidFill>
                            <a:schemeClr val="bg1"/>
                          </a:solidFill>
                          <a:effectLst/>
                          <a:latin typeface="微软雅黑" pitchFamily="34" charset="-122"/>
                          <a:ea typeface="微软雅黑" pitchFamily="34" charset="-122"/>
                        </a:rPr>
                        <a:t>CX50-G20</a:t>
                      </a: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800" b="1" i="0" u="none" strike="noStrike" cap="none" normalizeH="0" baseline="0" dirty="0" smtClean="0">
                          <a:ln>
                            <a:noFill/>
                          </a:ln>
                          <a:solidFill>
                            <a:schemeClr val="bg1"/>
                          </a:solidFill>
                          <a:effectLst/>
                          <a:latin typeface="微软雅黑" pitchFamily="34" charset="-122"/>
                          <a:ea typeface="微软雅黑" pitchFamily="34" charset="-122"/>
                        </a:rPr>
                        <a:t>CX60-G20</a:t>
                      </a: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524261">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 intel E5-2600V Series</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up to 135w </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CPU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a:t>
                      </a:r>
                      <a:endPar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r>
              <a:tr h="57983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微软雅黑" pitchFamily="34" charset="-122"/>
                          <a:ea typeface="微软雅黑" pitchFamily="34" charset="-122"/>
                        </a:rPr>
                        <a:t>Memory</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16*DDR4 </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DIMM </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2133/</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1866 MHz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24</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DDR4 </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DIMM</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2133/</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1866 MHz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62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b="0" i="0" u="none" strike="noStrike" cap="none" normalizeH="0" baseline="0" dirty="0" smtClean="0">
                          <a:ln>
                            <a:noFill/>
                          </a:ln>
                          <a:solidFill>
                            <a:schemeClr val="tx1"/>
                          </a:solidFill>
                          <a:effectLst/>
                          <a:latin typeface="微软雅黑" pitchFamily="34" charset="-122"/>
                          <a:ea typeface="微软雅黑" pitchFamily="34" charset="-122"/>
                        </a:rPr>
                        <a:t>HDD</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 2.5”SAS/SSD/SATA HDD</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zh-CN" altLang="en-US"/>
                    </a:p>
                  </a:txBody>
                  <a:tcPr/>
                </a:tc>
              </a:tr>
              <a:tr h="52062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a:t>
                      </a: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LSI 3008</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support raid0,1</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zh-CN" altLang="en-US"/>
                    </a:p>
                  </a:txBody>
                  <a:tcPr/>
                </a:tc>
              </a:tr>
              <a:tr h="43619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899" marR="121899" marT="45709" marB="45709"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Card</a:t>
                      </a:r>
                      <a:endParaRPr kumimoji="0" lang="en-US" altLang="zh-CN" sz="1400" b="0" i="0" u="none" strike="noStrike" cap="none" normalizeH="0" baseline="0" dirty="0" smtClean="0">
                        <a:ln>
                          <a:noFill/>
                        </a:ln>
                        <a:solidFill>
                          <a:srgbClr val="95B3D7"/>
                        </a:solidFill>
                        <a:effectLst/>
                        <a:latin typeface="微软雅黑" pitchFamily="34" charset="-122"/>
                        <a:ea typeface="微软雅黑" pitchFamily="34" charset="-122"/>
                      </a:endParaRPr>
                    </a:p>
                  </a:txBody>
                  <a:tcPr marL="121899" marR="121899"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zh-CN" altLang="en-US"/>
                    </a:p>
                  </a:txBody>
                  <a:tcPr/>
                </a:tc>
              </a:tr>
            </a:tbl>
          </a:graphicData>
        </a:graphic>
      </p:graphicFrame>
      <p:grpSp>
        <p:nvGrpSpPr>
          <p:cNvPr id="5" name="组合 4"/>
          <p:cNvGrpSpPr/>
          <p:nvPr/>
        </p:nvGrpSpPr>
        <p:grpSpPr>
          <a:xfrm>
            <a:off x="7669623" y="2873513"/>
            <a:ext cx="2746108" cy="1101905"/>
            <a:chOff x="5689794" y="3449128"/>
            <a:chExt cx="2059939" cy="1102160"/>
          </a:xfrm>
        </p:grpSpPr>
        <p:pic>
          <p:nvPicPr>
            <p:cNvPr id="1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01209">
              <a:off x="5876895" y="3449128"/>
              <a:ext cx="1473602" cy="924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矩形 16"/>
            <p:cNvSpPr/>
            <p:nvPr/>
          </p:nvSpPr>
          <p:spPr>
            <a:xfrm>
              <a:off x="5689794" y="4243511"/>
              <a:ext cx="2059939" cy="307777"/>
            </a:xfrm>
            <a:prstGeom prst="rect">
              <a:avLst/>
            </a:prstGeom>
          </p:spPr>
          <p:txBody>
            <a:bodyPr wrap="square">
              <a:spAutoFit/>
            </a:bodyPr>
            <a:lstStyle/>
            <a:p>
              <a:r>
                <a:rPr lang="zh-CN" altLang="en-US" sz="1400" b="1" dirty="0">
                  <a:solidFill>
                    <a:prstClr val="black"/>
                  </a:solidFill>
                  <a:latin typeface="微软雅黑" pitchFamily="34" charset="-122"/>
                  <a:ea typeface="微软雅黑" pitchFamily="34" charset="-122"/>
                </a:rPr>
                <a:t> </a:t>
              </a:r>
              <a:r>
                <a:rPr lang="zh-CN" altLang="en-US" sz="1400" b="1" dirty="0" smtClean="0">
                  <a:solidFill>
                    <a:prstClr val="black"/>
                  </a:solidFill>
                  <a:latin typeface="微软雅黑" pitchFamily="34" charset="-122"/>
                  <a:ea typeface="微软雅黑" pitchFamily="34" charset="-122"/>
                </a:rPr>
                <a:t> </a:t>
              </a:r>
              <a:r>
                <a:rPr lang="zh-CN" altLang="zh-CN" sz="1400" b="1" dirty="0" smtClean="0">
                  <a:solidFill>
                    <a:prstClr val="black"/>
                  </a:solidFill>
                  <a:latin typeface="微软雅黑" pitchFamily="34" charset="-122"/>
                  <a:ea typeface="微软雅黑" pitchFamily="34" charset="-122"/>
                </a:rPr>
                <a:t>2</a:t>
              </a:r>
              <a:r>
                <a:rPr lang="zh-CN" altLang="en-US" sz="1400" b="1" dirty="0" smtClean="0">
                  <a:solidFill>
                    <a:prstClr val="black"/>
                  </a:solidFill>
                  <a:latin typeface="微软雅黑" pitchFamily="34" charset="-122"/>
                  <a:ea typeface="微软雅黑" pitchFamily="34" charset="-122"/>
                </a:rPr>
                <a:t>-</a:t>
              </a:r>
              <a:r>
                <a:rPr lang="en-US" altLang="zh-CN" sz="1400" b="1" dirty="0" smtClean="0">
                  <a:solidFill>
                    <a:prstClr val="black"/>
                  </a:solidFill>
                  <a:latin typeface="微软雅黑" pitchFamily="34" charset="-122"/>
                  <a:ea typeface="微软雅黑" pitchFamily="34" charset="-122"/>
                </a:rPr>
                <a:t>port</a:t>
              </a:r>
              <a:r>
                <a:rPr lang="zh-CN" altLang="en-US" sz="1400" b="1" dirty="0" smtClean="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10Gb </a:t>
              </a:r>
              <a:r>
                <a:rPr lang="en-US" altLang="zh-CN" sz="1400" b="1" dirty="0" err="1" smtClean="0">
                  <a:solidFill>
                    <a:prstClr val="black"/>
                  </a:solidFill>
                  <a:latin typeface="微软雅黑" pitchFamily="34" charset="-122"/>
                  <a:ea typeface="微软雅黑" pitchFamily="34" charset="-122"/>
                </a:rPr>
                <a:t>Mezz</a:t>
              </a:r>
              <a:r>
                <a:rPr lang="zh-CN" altLang="en-US" sz="1400" b="1" dirty="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NIC</a:t>
              </a:r>
              <a:endParaRPr lang="en-US" altLang="zh-CN" sz="1400" b="1" dirty="0">
                <a:solidFill>
                  <a:prstClr val="black"/>
                </a:solidFill>
                <a:latin typeface="微软雅黑" pitchFamily="34" charset="-122"/>
                <a:ea typeface="微软雅黑" pitchFamily="34" charset="-122"/>
              </a:endParaRPr>
            </a:p>
          </p:txBody>
        </p:sp>
      </p:grpSp>
      <p:grpSp>
        <p:nvGrpSpPr>
          <p:cNvPr id="2" name="组合 1"/>
          <p:cNvGrpSpPr/>
          <p:nvPr/>
        </p:nvGrpSpPr>
        <p:grpSpPr>
          <a:xfrm>
            <a:off x="7727899" y="1557229"/>
            <a:ext cx="2228420" cy="1122345"/>
            <a:chOff x="5796930" y="2110910"/>
            <a:chExt cx="1671605" cy="1122605"/>
          </a:xfrm>
        </p:grpSpPr>
        <p:pic>
          <p:nvPicPr>
            <p:cNvPr id="16"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10419">
              <a:off x="5906081" y="2110910"/>
              <a:ext cx="1429950" cy="92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5796930" y="2925738"/>
              <a:ext cx="1671605" cy="307777"/>
            </a:xfrm>
            <a:prstGeom prst="rect">
              <a:avLst/>
            </a:prstGeom>
          </p:spPr>
          <p:txBody>
            <a:bodyPr wrap="square">
              <a:spAutoFit/>
            </a:bodyPr>
            <a:lstStyle/>
            <a:p>
              <a:r>
                <a:rPr lang="en-US" altLang="zh-CN" sz="1400" b="1" dirty="0">
                  <a:solidFill>
                    <a:prstClr val="black"/>
                  </a:solidFill>
                  <a:latin typeface="微软雅黑" pitchFamily="34" charset="-122"/>
                  <a:ea typeface="微软雅黑" pitchFamily="34" charset="-122"/>
                </a:rPr>
                <a:t>56Gb </a:t>
              </a:r>
              <a:r>
                <a:rPr lang="en-US" altLang="zh-CN" sz="1400" b="1" dirty="0" err="1">
                  <a:solidFill>
                    <a:prstClr val="black"/>
                  </a:solidFill>
                  <a:latin typeface="微软雅黑" pitchFamily="34" charset="-122"/>
                  <a:ea typeface="微软雅黑" pitchFamily="34" charset="-122"/>
                </a:rPr>
                <a:t>Mezz</a:t>
              </a:r>
              <a:r>
                <a:rPr lang="en-US" altLang="zh-CN" sz="1400" b="1" dirty="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IB</a:t>
              </a:r>
              <a:r>
                <a:rPr lang="zh-CN" altLang="en-US" sz="1400" b="1" dirty="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Card</a:t>
              </a:r>
              <a:endParaRPr lang="en-US" altLang="zh-CN" sz="1400" b="1" dirty="0">
                <a:solidFill>
                  <a:prstClr val="black"/>
                </a:solidFill>
                <a:latin typeface="微软雅黑" pitchFamily="34" charset="-122"/>
                <a:ea typeface="微软雅黑" pitchFamily="34" charset="-122"/>
              </a:endParaRPr>
            </a:p>
          </p:txBody>
        </p:sp>
      </p:grpSp>
      <p:grpSp>
        <p:nvGrpSpPr>
          <p:cNvPr id="21" name="组合 20"/>
          <p:cNvGrpSpPr/>
          <p:nvPr/>
        </p:nvGrpSpPr>
        <p:grpSpPr>
          <a:xfrm>
            <a:off x="7716452" y="4018360"/>
            <a:ext cx="2579859" cy="1108916"/>
            <a:chOff x="5922364" y="5510376"/>
            <a:chExt cx="1935230" cy="1109173"/>
          </a:xfrm>
        </p:grpSpPr>
        <p:pic>
          <p:nvPicPr>
            <p:cNvPr id="1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261923">
              <a:off x="6069099" y="5510376"/>
              <a:ext cx="1429950" cy="928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矩形 19"/>
            <p:cNvSpPr/>
            <p:nvPr/>
          </p:nvSpPr>
          <p:spPr>
            <a:xfrm>
              <a:off x="5922364" y="6311772"/>
              <a:ext cx="1935230" cy="307777"/>
            </a:xfrm>
            <a:prstGeom prst="rect">
              <a:avLst/>
            </a:prstGeom>
          </p:spPr>
          <p:txBody>
            <a:bodyPr wrap="square">
              <a:spAutoFit/>
            </a:bodyPr>
            <a:lstStyle/>
            <a:p>
              <a:r>
                <a:rPr lang="en-US" altLang="zh-CN" sz="1400" b="1" dirty="0">
                  <a:solidFill>
                    <a:prstClr val="black"/>
                  </a:solidFill>
                  <a:latin typeface="微软雅黑" pitchFamily="34" charset="-122"/>
                  <a:ea typeface="微软雅黑" pitchFamily="34" charset="-122"/>
                </a:rPr>
                <a:t>100Gb </a:t>
              </a:r>
              <a:r>
                <a:rPr lang="en-US" altLang="zh-CN" sz="1400" b="1" dirty="0" err="1">
                  <a:solidFill>
                    <a:prstClr val="black"/>
                  </a:solidFill>
                  <a:latin typeface="微软雅黑" pitchFamily="34" charset="-122"/>
                  <a:ea typeface="微软雅黑" pitchFamily="34" charset="-122"/>
                </a:rPr>
                <a:t>Mezz</a:t>
              </a:r>
              <a:r>
                <a:rPr lang="en-US" altLang="zh-CN" sz="1400" b="1" dirty="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IB</a:t>
              </a:r>
              <a:r>
                <a:rPr lang="zh-CN" altLang="en-US" sz="1400" b="1" dirty="0">
                  <a:solidFill>
                    <a:prstClr val="black"/>
                  </a:solidFill>
                  <a:latin typeface="微软雅黑" pitchFamily="34" charset="-122"/>
                  <a:ea typeface="微软雅黑" pitchFamily="34" charset="-122"/>
                </a:rPr>
                <a:t> </a:t>
              </a:r>
              <a:r>
                <a:rPr lang="en-US" altLang="zh-CN" sz="1400" b="1" dirty="0" smtClean="0">
                  <a:solidFill>
                    <a:prstClr val="black"/>
                  </a:solidFill>
                  <a:latin typeface="微软雅黑" pitchFamily="34" charset="-122"/>
                  <a:ea typeface="微软雅黑" pitchFamily="34" charset="-122"/>
                </a:rPr>
                <a:t>Card</a:t>
              </a:r>
              <a:endParaRPr lang="en-US" altLang="zh-CN" sz="1400" b="1" dirty="0">
                <a:solidFill>
                  <a:prstClr val="black"/>
                </a:solidFill>
                <a:latin typeface="微软雅黑" pitchFamily="34" charset="-122"/>
                <a:ea typeface="微软雅黑" pitchFamily="34" charset="-122"/>
              </a:endParaRPr>
            </a:p>
          </p:txBody>
        </p:sp>
      </p:grpSp>
      <p:sp>
        <p:nvSpPr>
          <p:cNvPr id="23" name="TextBox 22"/>
          <p:cNvSpPr txBox="1"/>
          <p:nvPr/>
        </p:nvSpPr>
        <p:spPr>
          <a:xfrm>
            <a:off x="7055942" y="1053287"/>
            <a:ext cx="4703705" cy="461558"/>
          </a:xfrm>
          <a:prstGeom prst="rect">
            <a:avLst/>
          </a:prstGeom>
          <a:noFill/>
        </p:spPr>
        <p:txBody>
          <a:bodyPr wrap="square" lIns="91422" tIns="45711" rIns="91422" bIns="45711" rtlCol="0">
            <a:spAutoFit/>
          </a:bodyPr>
          <a:lstStyle/>
          <a:p>
            <a:pPr algn="ctr"/>
            <a:r>
              <a:rPr lang="en-US" altLang="zh-CN" sz="2400" b="1" dirty="0" err="1" smtClean="0">
                <a:solidFill>
                  <a:prstClr val="black"/>
                </a:solidFill>
                <a:latin typeface="微软雅黑" panose="020B0503020204020204" pitchFamily="34" charset="-122"/>
                <a:ea typeface="微软雅黑" panose="020B0503020204020204" pitchFamily="34" charset="-122"/>
              </a:rPr>
              <a:t>Mezz</a:t>
            </a:r>
            <a:r>
              <a:rPr lang="zh-CN" altLang="en-US" sz="2400" b="1" dirty="0">
                <a:solidFill>
                  <a:prstClr val="black"/>
                </a:solidFill>
                <a:latin typeface="微软雅黑" panose="020B0503020204020204" pitchFamily="34" charset="-122"/>
                <a:ea typeface="微软雅黑" panose="020B0503020204020204" pitchFamily="34" charset="-122"/>
              </a:rPr>
              <a:t> </a:t>
            </a:r>
            <a:r>
              <a:rPr lang="en-US" altLang="zh-CN" sz="2400" b="1" dirty="0" smtClean="0">
                <a:solidFill>
                  <a:prstClr val="black"/>
                </a:solidFill>
                <a:latin typeface="微软雅黑" panose="020B0503020204020204" pitchFamily="34" charset="-122"/>
                <a:ea typeface="微软雅黑" panose="020B0503020204020204" pitchFamily="34" charset="-122"/>
              </a:rPr>
              <a:t>Card</a:t>
            </a:r>
            <a:endParaRPr lang="zh-CN" altLang="en-US" sz="2400" b="1" dirty="0">
              <a:solidFill>
                <a:prstClr val="black"/>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flipV="1">
            <a:off x="3312175" y="3500995"/>
            <a:ext cx="4223736" cy="93588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535909" y="1671692"/>
            <a:ext cx="0" cy="3527576"/>
          </a:xfrm>
          <a:prstGeom prst="line">
            <a:avLst/>
          </a:prstGeom>
          <a:ln w="136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934528" y="1817998"/>
            <a:ext cx="2041024" cy="646313"/>
          </a:xfrm>
          <a:prstGeom prst="rect">
            <a:avLst/>
          </a:prstGeom>
          <a:noFill/>
        </p:spPr>
        <p:txBody>
          <a:bodyPr wrap="square" lIns="91422" tIns="45711" rIns="91422" bIns="45711" rtlCol="0">
            <a:spAutoFit/>
          </a:bodyPr>
          <a:lstStyle/>
          <a:p>
            <a:r>
              <a:rPr lang="en-US" altLang="zh-CN" dirty="0" smtClean="0">
                <a:solidFill>
                  <a:prstClr val="black"/>
                </a:solidFill>
                <a:latin typeface="微软雅黑" panose="020B0503020204020204" pitchFamily="34" charset="-122"/>
                <a:ea typeface="微软雅黑" panose="020B0503020204020204" pitchFamily="34" charset="-122"/>
              </a:rPr>
              <a:t>56G FDR IB</a:t>
            </a:r>
          </a:p>
          <a:p>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10043002" y="3172282"/>
            <a:ext cx="2148999" cy="369314"/>
          </a:xfrm>
          <a:prstGeom prst="rect">
            <a:avLst/>
          </a:prstGeom>
          <a:noFill/>
        </p:spPr>
        <p:txBody>
          <a:bodyPr wrap="square" lIns="91422" tIns="45711" rIns="91422" bIns="45711" rtlCol="0">
            <a:spAutoFit/>
          </a:bodyPr>
          <a:lstStyle/>
          <a:p>
            <a:r>
              <a:rPr lang="zh-CN" altLang="en-US" dirty="0" smtClean="0">
                <a:solidFill>
                  <a:prstClr val="black"/>
                </a:solidFill>
                <a:latin typeface="微软雅黑" panose="020B0503020204020204" pitchFamily="34" charset="-122"/>
                <a:ea typeface="微软雅黑" panose="020B0503020204020204" pitchFamily="34" charset="-122"/>
              </a:rPr>
              <a:t>2</a:t>
            </a:r>
            <a:r>
              <a:rPr lang="en-US" altLang="zh-CN" dirty="0" smtClean="0">
                <a:solidFill>
                  <a:prstClr val="black"/>
                </a:solidFill>
                <a:latin typeface="微软雅黑" panose="020B0503020204020204" pitchFamily="34" charset="-122"/>
                <a:ea typeface="微软雅黑" panose="020B0503020204020204" pitchFamily="34" charset="-122"/>
              </a:rPr>
              <a:t>-port</a:t>
            </a:r>
            <a:r>
              <a:rPr lang="zh-CN" altLang="en-US" dirty="0" smtClean="0">
                <a:solidFill>
                  <a:prstClr val="black"/>
                </a:solidFill>
                <a:latin typeface="微软雅黑" panose="020B0503020204020204" pitchFamily="34" charset="-122"/>
                <a:ea typeface="微软雅黑" panose="020B0503020204020204" pitchFamily="34" charset="-122"/>
              </a:rPr>
              <a:t> </a:t>
            </a:r>
            <a:r>
              <a:rPr lang="en-US" altLang="zh-CN" dirty="0" smtClean="0">
                <a:solidFill>
                  <a:prstClr val="black"/>
                </a:solidFill>
                <a:latin typeface="微软雅黑" panose="020B0503020204020204" pitchFamily="34" charset="-122"/>
                <a:ea typeface="微软雅黑" panose="020B0503020204020204" pitchFamily="34" charset="-122"/>
              </a:rPr>
              <a:t>10GbE</a:t>
            </a:r>
          </a:p>
        </p:txBody>
      </p:sp>
      <p:sp>
        <p:nvSpPr>
          <p:cNvPr id="34" name="TextBox 33"/>
          <p:cNvSpPr txBox="1"/>
          <p:nvPr/>
        </p:nvSpPr>
        <p:spPr>
          <a:xfrm>
            <a:off x="9956320" y="4335371"/>
            <a:ext cx="2103981" cy="369314"/>
          </a:xfrm>
          <a:prstGeom prst="rect">
            <a:avLst/>
          </a:prstGeom>
          <a:noFill/>
        </p:spPr>
        <p:txBody>
          <a:bodyPr wrap="square" lIns="91422" tIns="45711" rIns="91422" bIns="45711" rtlCol="0">
            <a:spAutoFit/>
          </a:bodyPr>
          <a:lstStyle/>
          <a:p>
            <a:r>
              <a:rPr lang="en-US" altLang="zh-CN" dirty="0" smtClean="0">
                <a:solidFill>
                  <a:prstClr val="black"/>
                </a:solidFill>
                <a:latin typeface="微软雅黑" panose="020B0503020204020204" pitchFamily="34" charset="-122"/>
                <a:ea typeface="微软雅黑" panose="020B0503020204020204" pitchFamily="34" charset="-122"/>
              </a:rPr>
              <a:t>100G EDR </a:t>
            </a:r>
            <a:r>
              <a:rPr lang="en-US" altLang="zh-CN" dirty="0" smtClean="0">
                <a:solidFill>
                  <a:prstClr val="black"/>
                </a:solidFill>
                <a:latin typeface="微软雅黑" panose="020B0503020204020204" pitchFamily="34" charset="-122"/>
                <a:ea typeface="微软雅黑" panose="020B0503020204020204" pitchFamily="34" charset="-122"/>
              </a:rPr>
              <a:t>IB</a:t>
            </a:r>
            <a:endParaRPr lang="en-US" altLang="zh-CN" dirty="0" smtClean="0">
              <a:solidFill>
                <a:prstClr val="black"/>
              </a:solidFill>
              <a:latin typeface="微软雅黑" panose="020B0503020204020204" pitchFamily="34" charset="-122"/>
              <a:ea typeface="微软雅黑" panose="020B0503020204020204" pitchFamily="34" charset="-122"/>
            </a:endParaRPr>
          </a:p>
        </p:txBody>
      </p:sp>
      <p:sp>
        <p:nvSpPr>
          <p:cNvPr id="36" name="圆角矩形 35"/>
          <p:cNvSpPr/>
          <p:nvPr/>
        </p:nvSpPr>
        <p:spPr>
          <a:xfrm>
            <a:off x="528350" y="5431349"/>
            <a:ext cx="10943316" cy="863896"/>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nSpc>
                <a:spcPct val="150000"/>
              </a:lnSpc>
            </a:pPr>
            <a:r>
              <a:rPr lang="en-US" altLang="zh-CN" sz="2000" b="1" dirty="0">
                <a:solidFill>
                  <a:prstClr val="black"/>
                </a:solidFill>
                <a:latin typeface="微软雅黑" panose="020B0503020204020204" pitchFamily="34" charset="-122"/>
                <a:ea typeface="微软雅黑" panose="020B0503020204020204" pitchFamily="34" charset="-122"/>
              </a:rPr>
              <a:t> </a:t>
            </a:r>
            <a:r>
              <a:rPr lang="en-US" altLang="zh-CN" sz="2000" b="1" dirty="0" smtClean="0">
                <a:solidFill>
                  <a:prstClr val="black"/>
                </a:solidFill>
                <a:latin typeface="微软雅黑" panose="020B0503020204020204" pitchFamily="34" charset="-122"/>
                <a:ea typeface="微软雅黑" panose="020B0503020204020204" pitchFamily="34" charset="-122"/>
              </a:rPr>
              <a:t>1</a:t>
            </a:r>
            <a:r>
              <a:rPr lang="zh-CN" altLang="en-US" sz="2000" b="1" dirty="0" smtClean="0">
                <a:solidFill>
                  <a:prstClr val="black"/>
                </a:solidFill>
                <a:latin typeface="微软雅黑" panose="020B0503020204020204" pitchFamily="34" charset="-122"/>
                <a:ea typeface="微软雅黑" panose="020B0503020204020204" pitchFamily="34" charset="-122"/>
              </a:rPr>
              <a:t>、</a:t>
            </a:r>
            <a:r>
              <a:rPr lang="en-US" altLang="zh-CN" sz="1600" b="1" dirty="0">
                <a:solidFill>
                  <a:prstClr val="black"/>
                </a:solidFill>
                <a:latin typeface="微软雅黑" panose="020B0503020204020204" pitchFamily="34" charset="-122"/>
                <a:ea typeface="微软雅黑" panose="020B0503020204020204" pitchFamily="34" charset="-122"/>
              </a:rPr>
              <a:t>R</a:t>
            </a:r>
            <a:r>
              <a:rPr lang="en-US" altLang="zh-CN" sz="1600" b="1" dirty="0" smtClean="0">
                <a:solidFill>
                  <a:prstClr val="black"/>
                </a:solidFill>
                <a:latin typeface="微软雅黑" panose="020B0503020204020204" pitchFamily="34" charset="-122"/>
                <a:ea typeface="微软雅黑" panose="020B0503020204020204" pitchFamily="34" charset="-122"/>
              </a:rPr>
              <a:t>ecommend </a:t>
            </a:r>
            <a:r>
              <a:rPr lang="en-US" altLang="zh-CN" sz="1600" b="1" dirty="0" smtClean="0">
                <a:solidFill>
                  <a:prstClr val="black"/>
                </a:solidFill>
                <a:latin typeface="微软雅黑" panose="020B0503020204020204" pitchFamily="34" charset="-122"/>
                <a:ea typeface="微软雅黑" panose="020B0503020204020204" pitchFamily="34" charset="-122"/>
              </a:rPr>
              <a:t>CPU</a:t>
            </a:r>
            <a:r>
              <a:rPr lang="en-US" altLang="zh-CN" sz="1600" b="1" dirty="0">
                <a:solidFill>
                  <a:prstClr val="black"/>
                </a:solidFill>
                <a:latin typeface="微软雅黑" panose="020B0503020204020204" pitchFamily="34" charset="-122"/>
                <a:ea typeface="微软雅黑" panose="020B0503020204020204" pitchFamily="34" charset="-122"/>
              </a:rPr>
              <a:t> </a:t>
            </a:r>
            <a:r>
              <a:rPr lang="en-US" altLang="zh-CN" sz="1600" b="1" dirty="0" smtClean="0">
                <a:solidFill>
                  <a:prstClr val="black"/>
                </a:solidFill>
                <a:latin typeface="微软雅黑" panose="020B0503020204020204" pitchFamily="34" charset="-122"/>
                <a:ea typeface="微软雅黑" panose="020B0503020204020204" pitchFamily="34" charset="-122"/>
              </a:rPr>
              <a:t>is </a:t>
            </a:r>
            <a:r>
              <a:rPr lang="en-US" altLang="zh-CN" sz="1600" b="1" dirty="0" smtClean="0">
                <a:solidFill>
                  <a:srgbClr val="FF2F2F"/>
                </a:solidFill>
                <a:latin typeface="微软雅黑" panose="020B0503020204020204" pitchFamily="34" charset="-122"/>
                <a:ea typeface="微软雅黑" panose="020B0503020204020204" pitchFamily="34" charset="-122"/>
              </a:rPr>
              <a:t>E5-2680V3</a:t>
            </a:r>
            <a:r>
              <a:rPr lang="zh-CN" altLang="en-US" sz="1600" b="1" dirty="0">
                <a:solidFill>
                  <a:prstClr val="black"/>
                </a:solidFill>
                <a:latin typeface="微软雅黑" panose="020B0503020204020204" pitchFamily="34" charset="-122"/>
                <a:ea typeface="微软雅黑" panose="020B0503020204020204" pitchFamily="34" charset="-122"/>
              </a:rPr>
              <a:t>（</a:t>
            </a:r>
            <a:r>
              <a:rPr lang="en-US" altLang="zh-CN" sz="1600" b="1" dirty="0">
                <a:solidFill>
                  <a:prstClr val="black"/>
                </a:solidFill>
                <a:latin typeface="微软雅黑" panose="020B0503020204020204" pitchFamily="34" charset="-122"/>
                <a:ea typeface="微软雅黑" panose="020B0503020204020204" pitchFamily="34" charset="-122"/>
              </a:rPr>
              <a:t> 12core</a:t>
            </a:r>
            <a:r>
              <a:rPr lang="zh-CN" altLang="en-US" sz="1600" b="1" dirty="0">
                <a:solidFill>
                  <a:prstClr val="black"/>
                </a:solidFill>
                <a:latin typeface="微软雅黑" panose="020B0503020204020204" pitchFamily="34" charset="-122"/>
                <a:ea typeface="微软雅黑" panose="020B0503020204020204" pitchFamily="34" charset="-122"/>
              </a:rPr>
              <a:t>，</a:t>
            </a:r>
            <a:r>
              <a:rPr lang="en-US" altLang="zh-CN" sz="1600" b="1" dirty="0">
                <a:solidFill>
                  <a:prstClr val="black"/>
                </a:solidFill>
                <a:latin typeface="微软雅黑" panose="020B0503020204020204" pitchFamily="34" charset="-122"/>
                <a:ea typeface="微软雅黑" panose="020B0503020204020204" pitchFamily="34" charset="-122"/>
              </a:rPr>
              <a:t>2.5GHz</a:t>
            </a:r>
            <a:r>
              <a:rPr lang="zh-CN" altLang="en-US" sz="1600" b="1" dirty="0">
                <a:solidFill>
                  <a:prstClr val="black"/>
                </a:solidFill>
                <a:latin typeface="微软雅黑" panose="020B0503020204020204" pitchFamily="34" charset="-122"/>
                <a:ea typeface="微软雅黑" panose="020B0503020204020204" pitchFamily="34" charset="-122"/>
              </a:rPr>
              <a:t>）</a:t>
            </a:r>
            <a:endParaRPr lang="en-US" altLang="zh-CN" sz="1600" b="1" dirty="0">
              <a:solidFill>
                <a:prstClr val="black"/>
              </a:solidFill>
              <a:latin typeface="微软雅黑" panose="020B0503020204020204" pitchFamily="34" charset="-122"/>
              <a:ea typeface="微软雅黑" panose="020B0503020204020204" pitchFamily="34" charset="-122"/>
            </a:endParaRPr>
          </a:p>
          <a:p>
            <a:pPr>
              <a:lnSpc>
                <a:spcPct val="150000"/>
              </a:lnSpc>
            </a:pPr>
            <a:r>
              <a:rPr lang="en-US" altLang="zh-CN" sz="1600" b="1" dirty="0" smtClean="0">
                <a:solidFill>
                  <a:prstClr val="black"/>
                </a:solidFill>
                <a:latin typeface="微软雅黑" panose="020B0503020204020204" pitchFamily="34" charset="-122"/>
                <a:ea typeface="微软雅黑" panose="020B0503020204020204" pitchFamily="34" charset="-122"/>
              </a:rPr>
              <a:t> </a:t>
            </a:r>
            <a:r>
              <a:rPr lang="en-US" altLang="zh-CN" sz="2000" b="1" dirty="0">
                <a:solidFill>
                  <a:prstClr val="black"/>
                </a:solidFill>
                <a:latin typeface="微软雅黑" panose="020B0503020204020204" pitchFamily="34" charset="-122"/>
                <a:ea typeface="微软雅黑" panose="020B0503020204020204" pitchFamily="34" charset="-122"/>
              </a:rPr>
              <a:t>2</a:t>
            </a:r>
            <a:r>
              <a:rPr lang="zh-CN" altLang="en-US" sz="2000" b="1" dirty="0" smtClean="0">
                <a:solidFill>
                  <a:prstClr val="black"/>
                </a:solidFill>
                <a:latin typeface="微软雅黑" panose="020B0503020204020204" pitchFamily="34" charset="-122"/>
                <a:ea typeface="微软雅黑" panose="020B0503020204020204" pitchFamily="34" charset="-122"/>
              </a:rPr>
              <a:t>、</a:t>
            </a:r>
            <a:r>
              <a:rPr lang="en-US" altLang="zh-CN" sz="1600" b="1" dirty="0" smtClean="0">
                <a:solidFill>
                  <a:prstClr val="black"/>
                </a:solidFill>
                <a:latin typeface="微软雅黑" panose="020B0503020204020204" pitchFamily="34" charset="-122"/>
                <a:ea typeface="微软雅黑" panose="020B0503020204020204" pitchFamily="34" charset="-122"/>
              </a:rPr>
              <a:t>Optional 56Gb </a:t>
            </a:r>
            <a:r>
              <a:rPr lang="zh-CN" altLang="en-US" sz="1600" b="1" dirty="0" smtClean="0">
                <a:solidFill>
                  <a:prstClr val="black"/>
                </a:solidFill>
                <a:latin typeface="微软雅黑" panose="020B0503020204020204" pitchFamily="34" charset="-122"/>
                <a:ea typeface="微软雅黑" panose="020B0503020204020204" pitchFamily="34" charset="-122"/>
              </a:rPr>
              <a:t>、</a:t>
            </a:r>
            <a:r>
              <a:rPr lang="en-US" altLang="zh-CN" sz="1600" b="1" dirty="0" smtClean="0">
                <a:solidFill>
                  <a:prstClr val="black"/>
                </a:solidFill>
                <a:latin typeface="微软雅黑" panose="020B0503020204020204" pitchFamily="34" charset="-122"/>
                <a:ea typeface="微软雅黑" panose="020B0503020204020204" pitchFamily="34" charset="-122"/>
              </a:rPr>
              <a:t>100Gb </a:t>
            </a:r>
            <a:r>
              <a:rPr lang="en-US" altLang="zh-CN" sz="1600" b="1" dirty="0" err="1" smtClean="0">
                <a:solidFill>
                  <a:prstClr val="black"/>
                </a:solidFill>
                <a:latin typeface="微软雅黑" panose="020B0503020204020204" pitchFamily="34" charset="-122"/>
                <a:ea typeface="微软雅黑" panose="020B0503020204020204" pitchFamily="34" charset="-122"/>
              </a:rPr>
              <a:t>Infiniband</a:t>
            </a:r>
            <a:r>
              <a:rPr lang="en-US" altLang="zh-CN" sz="1600" b="1" dirty="0" smtClean="0">
                <a:solidFill>
                  <a:prstClr val="black"/>
                </a:solidFill>
                <a:latin typeface="微软雅黑" panose="020B0503020204020204" pitchFamily="34" charset="-122"/>
                <a:ea typeface="微软雅黑" panose="020B0503020204020204" pitchFamily="34" charset="-122"/>
              </a:rPr>
              <a:t>, 10 </a:t>
            </a:r>
            <a:r>
              <a:rPr lang="en-US" altLang="zh-CN" sz="1600" b="1" dirty="0" err="1" smtClean="0">
                <a:solidFill>
                  <a:prstClr val="black"/>
                </a:solidFill>
                <a:latin typeface="微软雅黑" panose="020B0503020204020204" pitchFamily="34" charset="-122"/>
                <a:ea typeface="微软雅黑" panose="020B0503020204020204" pitchFamily="34" charset="-122"/>
              </a:rPr>
              <a:t>GbE</a:t>
            </a:r>
            <a:r>
              <a:rPr lang="en-US" altLang="zh-CN" sz="1600" b="1" dirty="0">
                <a:solidFill>
                  <a:prstClr val="black"/>
                </a:solidFill>
                <a:latin typeface="微软雅黑" panose="020B0503020204020204" pitchFamily="34" charset="-122"/>
                <a:ea typeface="微软雅黑" panose="020B0503020204020204" pitchFamily="34" charset="-122"/>
              </a:rPr>
              <a:t> </a:t>
            </a:r>
            <a:r>
              <a:rPr lang="en-US" altLang="zh-CN" sz="1600" b="1" dirty="0" smtClean="0">
                <a:solidFill>
                  <a:prstClr val="black"/>
                </a:solidFill>
                <a:latin typeface="微软雅黑" panose="020B0503020204020204" pitchFamily="34" charset="-122"/>
                <a:ea typeface="微软雅黑" panose="020B0503020204020204" pitchFamily="34" charset="-122"/>
              </a:rPr>
              <a:t>(Three for one)</a:t>
            </a:r>
            <a:endParaRPr lang="zh-CN" altLang="en-US" sz="1600" b="1" dirty="0">
              <a:solidFill>
                <a:prstClr val="black"/>
              </a:solidFill>
              <a:latin typeface="微软雅黑" panose="020B0503020204020204" pitchFamily="34" charset="-122"/>
              <a:ea typeface="微软雅黑" panose="020B0503020204020204" pitchFamily="34" charset="-122"/>
            </a:endParaRPr>
          </a:p>
        </p:txBody>
      </p:sp>
      <p:sp>
        <p:nvSpPr>
          <p:cNvPr id="37" name="五角星 36"/>
          <p:cNvSpPr/>
          <p:nvPr/>
        </p:nvSpPr>
        <p:spPr>
          <a:xfrm>
            <a:off x="223602" y="5156795"/>
            <a:ext cx="609495" cy="60544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zh-CN" altLang="en-US">
              <a:solidFill>
                <a:prstClr val="white"/>
              </a:solidFill>
              <a:latin typeface="Calibri"/>
              <a:ea typeface="宋体"/>
            </a:endParaRPr>
          </a:p>
        </p:txBody>
      </p:sp>
    </p:spTree>
    <p:extLst>
      <p:ext uri="{BB962C8B-B14F-4D97-AF65-F5344CB8AC3E}">
        <p14:creationId xmlns:p14="http://schemas.microsoft.com/office/powerpoint/2010/main" val="218315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Blade System Management</a:t>
            </a:r>
            <a:endParaRPr lang="zh-CN" altLang="en-US" dirty="0"/>
          </a:p>
        </p:txBody>
      </p:sp>
      <p:sp>
        <p:nvSpPr>
          <p:cNvPr id="32770" name="Rectangle 3"/>
          <p:cNvSpPr>
            <a:spLocks noGrp="1" noChangeArrowheads="1"/>
          </p:cNvSpPr>
          <p:nvPr>
            <p:ph sz="quarter" idx="12"/>
          </p:nvPr>
        </p:nvSpPr>
        <p:spPr bwMode="auto">
          <a:xfrm>
            <a:off x="414732" y="2420888"/>
            <a:ext cx="6317525" cy="4065920"/>
          </a:xfrm>
          <a:noFill/>
          <a:ln>
            <a:miter lim="800000"/>
            <a:headEnd/>
            <a:tailEnd/>
          </a:ln>
        </p:spPr>
        <p:txBody>
          <a:bodyPr vert="horz" wrap="square" lIns="91440" tIns="45720" rIns="91440" bIns="45720" numCol="1" anchor="t" anchorCtr="0" compatLnSpc="1">
            <a:prstTxWarp prst="textNoShape">
              <a:avLst/>
            </a:prstTxWarp>
          </a:bodyPr>
          <a:lstStyle/>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Web</a:t>
            </a:r>
            <a:r>
              <a:rPr lang="zh-CN" altLang="en-US" sz="2400" dirty="0">
                <a:latin typeface="华文细黑" pitchFamily="2" charset="-122"/>
                <a:ea typeface="华文细黑" pitchFamily="2" charset="-122"/>
              </a:rPr>
              <a:t> </a:t>
            </a:r>
            <a:r>
              <a:rPr lang="en-US" altLang="zh-CN" sz="2400" dirty="0" smtClean="0">
                <a:latin typeface="华文细黑" pitchFamily="2" charset="-122"/>
                <a:ea typeface="华文细黑" pitchFamily="2" charset="-122"/>
              </a:rPr>
              <a:t>interface</a:t>
            </a:r>
            <a:r>
              <a:rPr lang="zh-CN" altLang="en-US" sz="2400" dirty="0" smtClean="0">
                <a:latin typeface="华文细黑" pitchFamily="2" charset="-122"/>
                <a:ea typeface="华文细黑" pitchFamily="2" charset="-122"/>
              </a:rPr>
              <a:t>；</a:t>
            </a:r>
          </a:p>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Remote management as local access</a:t>
            </a:r>
            <a:r>
              <a:rPr lang="zh-CN" altLang="en-US" sz="2400" dirty="0" smtClean="0">
                <a:latin typeface="华文细黑" pitchFamily="2" charset="-122"/>
                <a:ea typeface="华文细黑" pitchFamily="2" charset="-122"/>
              </a:rPr>
              <a:t>；</a:t>
            </a:r>
          </a:p>
          <a:p>
            <a:pPr marL="742950" lvl="2" indent="-342900" eaLnBrk="1" hangingPunct="1">
              <a:lnSpc>
                <a:spcPct val="90000"/>
              </a:lnSpc>
              <a:buFont typeface="Wingdings" panose="05000000000000000000" pitchFamily="2" charset="2"/>
              <a:buChar char="ü"/>
            </a:pPr>
            <a:r>
              <a:rPr lang="en-US" altLang="zh-CN" sz="2000" dirty="0" smtClean="0">
                <a:latin typeface="华文细黑" pitchFamily="2" charset="-122"/>
                <a:ea typeface="华文细黑" pitchFamily="2" charset="-122"/>
              </a:rPr>
              <a:t>Remote KVM</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rKVM</a:t>
            </a:r>
            <a:r>
              <a:rPr lang="zh-CN" altLang="en-US" sz="2000" dirty="0" smtClean="0">
                <a:latin typeface="华文细黑" pitchFamily="2" charset="-122"/>
                <a:ea typeface="华文细黑" pitchFamily="2" charset="-122"/>
              </a:rPr>
              <a:t>）；</a:t>
            </a:r>
          </a:p>
          <a:p>
            <a:pPr marL="742950" lvl="2" indent="-342900" eaLnBrk="1" hangingPunct="1">
              <a:lnSpc>
                <a:spcPct val="90000"/>
              </a:lnSpc>
              <a:buFont typeface="Wingdings" panose="05000000000000000000" pitchFamily="2" charset="2"/>
              <a:buChar char="ü"/>
            </a:pPr>
            <a:r>
              <a:rPr lang="en-US" altLang="zh-CN" sz="2000" dirty="0" smtClean="0">
                <a:latin typeface="华文细黑" pitchFamily="2" charset="-122"/>
                <a:ea typeface="华文细黑" pitchFamily="2" charset="-122"/>
              </a:rPr>
              <a:t>Remote Virtual Media</a:t>
            </a:r>
            <a:r>
              <a:rPr lang="zh-CN" altLang="en-US" sz="2000" dirty="0" smtClean="0">
                <a:latin typeface="华文细黑" pitchFamily="2" charset="-122"/>
                <a:ea typeface="华文细黑" pitchFamily="2" charset="-122"/>
              </a:rPr>
              <a:t>（</a:t>
            </a:r>
            <a:r>
              <a:rPr lang="en-US" altLang="zh-CN" sz="2000" dirty="0" smtClean="0">
                <a:latin typeface="华文细黑" pitchFamily="2" charset="-122"/>
                <a:ea typeface="华文细黑" pitchFamily="2" charset="-122"/>
              </a:rPr>
              <a:t>rMedia</a:t>
            </a:r>
            <a:r>
              <a:rPr lang="zh-CN" altLang="en-US" sz="2000" dirty="0" smtClean="0">
                <a:latin typeface="华文细黑" pitchFamily="2" charset="-122"/>
                <a:ea typeface="华文细黑" pitchFamily="2" charset="-122"/>
              </a:rPr>
              <a:t>）；</a:t>
            </a:r>
          </a:p>
          <a:p>
            <a:pPr marL="742950" lvl="2" indent="-342900" eaLnBrk="1" hangingPunct="1">
              <a:lnSpc>
                <a:spcPct val="90000"/>
              </a:lnSpc>
              <a:buFont typeface="Wingdings" panose="05000000000000000000" pitchFamily="2" charset="2"/>
              <a:buChar char="ü"/>
            </a:pPr>
            <a:r>
              <a:rPr lang="en-US" altLang="zh-CN" sz="2000" dirty="0" smtClean="0">
                <a:latin typeface="华文细黑" pitchFamily="2" charset="-122"/>
                <a:ea typeface="华文细黑" pitchFamily="2" charset="-122"/>
              </a:rPr>
              <a:t>Remote Power-on/off</a:t>
            </a:r>
            <a:r>
              <a:rPr lang="zh-CN" altLang="en-US" sz="2000" dirty="0" smtClean="0">
                <a:latin typeface="华文细黑" pitchFamily="2" charset="-122"/>
                <a:ea typeface="华文细黑" pitchFamily="2" charset="-122"/>
              </a:rPr>
              <a:t>；</a:t>
            </a:r>
          </a:p>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Automatic Power Management</a:t>
            </a:r>
            <a:r>
              <a:rPr lang="zh-CN" altLang="en-US" sz="2400" dirty="0" smtClean="0">
                <a:latin typeface="华文细黑" pitchFamily="2" charset="-122"/>
                <a:ea typeface="华文细黑" pitchFamily="2" charset="-122"/>
              </a:rPr>
              <a:t>；</a:t>
            </a:r>
          </a:p>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Automatic Cooling Management</a:t>
            </a:r>
            <a:r>
              <a:rPr lang="zh-CN" altLang="en-US" sz="2400" dirty="0" smtClean="0">
                <a:latin typeface="华文细黑" pitchFamily="2" charset="-122"/>
                <a:ea typeface="华文细黑" pitchFamily="2" charset="-122"/>
              </a:rPr>
              <a:t>；</a:t>
            </a:r>
          </a:p>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Support SNMP Protocol, excellent compatibility</a:t>
            </a:r>
          </a:p>
          <a:p>
            <a:pPr marL="342900" lvl="1" indent="-342900" eaLnBrk="1" hangingPunct="1">
              <a:lnSpc>
                <a:spcPct val="90000"/>
              </a:lnSpc>
              <a:buFont typeface="Wingdings" panose="05000000000000000000" pitchFamily="2" charset="2"/>
              <a:buChar char="n"/>
            </a:pPr>
            <a:r>
              <a:rPr lang="en-US" altLang="zh-CN" sz="2400" dirty="0" smtClean="0">
                <a:latin typeface="华文细黑" pitchFamily="2" charset="-122"/>
                <a:ea typeface="华文细黑" pitchFamily="2" charset="-122"/>
              </a:rPr>
              <a:t>GUI</a:t>
            </a:r>
            <a:endParaRPr lang="zh-CN" altLang="en-US" sz="2400" dirty="0" smtClean="0">
              <a:latin typeface="华文细黑" pitchFamily="2" charset="-122"/>
              <a:ea typeface="华文细黑" pitchFamily="2" charset="-122"/>
            </a:endParaRPr>
          </a:p>
        </p:txBody>
      </p:sp>
      <p:pic>
        <p:nvPicPr>
          <p:cNvPr id="32774" name="Picture 2"/>
          <p:cNvPicPr>
            <a:picLocks noChangeAspect="1" noChangeArrowheads="1"/>
          </p:cNvPicPr>
          <p:nvPr/>
        </p:nvPicPr>
        <p:blipFill>
          <a:blip r:embed="rId2"/>
          <a:srcRect l="18333" t="22667" r="20833" b="30667"/>
          <a:stretch>
            <a:fillRect/>
          </a:stretch>
        </p:blipFill>
        <p:spPr bwMode="auto">
          <a:xfrm>
            <a:off x="2064190" y="1209652"/>
            <a:ext cx="2336800" cy="839788"/>
          </a:xfrm>
          <a:prstGeom prst="rect">
            <a:avLst/>
          </a:prstGeom>
          <a:noFill/>
          <a:ln w="9525">
            <a:noFill/>
            <a:miter lim="800000"/>
            <a:headEnd/>
            <a:tailEnd/>
          </a:ln>
        </p:spPr>
      </p:pic>
      <p:pic>
        <p:nvPicPr>
          <p:cNvPr id="7" name="图片 6"/>
          <p:cNvPicPr/>
          <p:nvPr/>
        </p:nvPicPr>
        <p:blipFill>
          <a:blip r:embed="rId3"/>
          <a:srcRect/>
          <a:stretch>
            <a:fillRect/>
          </a:stretch>
        </p:blipFill>
        <p:spPr bwMode="auto">
          <a:xfrm>
            <a:off x="6959875" y="1052736"/>
            <a:ext cx="4929716" cy="2736304"/>
          </a:xfrm>
          <a:prstGeom prst="rect">
            <a:avLst/>
          </a:prstGeom>
          <a:noFill/>
          <a:ln w="9525">
            <a:noFill/>
            <a:miter lim="800000"/>
            <a:headEnd/>
            <a:tailEnd/>
          </a:ln>
        </p:spPr>
      </p:pic>
      <p:pic>
        <p:nvPicPr>
          <p:cNvPr id="8" name="图片 7"/>
          <p:cNvPicPr/>
          <p:nvPr/>
        </p:nvPicPr>
        <p:blipFill>
          <a:blip r:embed="rId4"/>
          <a:srcRect/>
          <a:stretch>
            <a:fillRect/>
          </a:stretch>
        </p:blipFill>
        <p:spPr bwMode="auto">
          <a:xfrm>
            <a:off x="6945637" y="3933058"/>
            <a:ext cx="5002947" cy="2695575"/>
          </a:xfrm>
          <a:prstGeom prst="rect">
            <a:avLst/>
          </a:prstGeom>
          <a:noFill/>
          <a:ln w="9525">
            <a:noFill/>
            <a:miter lim="800000"/>
            <a:headEnd/>
            <a:tailEnd/>
          </a:ln>
        </p:spPr>
      </p:pic>
    </p:spTree>
    <p:extLst>
      <p:ext uri="{BB962C8B-B14F-4D97-AF65-F5344CB8AC3E}">
        <p14:creationId xmlns:p14="http://schemas.microsoft.com/office/powerpoint/2010/main" val="302360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6"/>
          <p:cNvSpPr>
            <a:spLocks noGrp="1" noChangeArrowheads="1"/>
          </p:cNvSpPr>
          <p:nvPr>
            <p:ph type="body" sz="quarter" idx="13"/>
          </p:nvPr>
        </p:nvSpPr>
        <p:spPr bwMode="auto">
          <a:prstGeom prst="rect">
            <a:avLst/>
          </a:prstGeom>
          <a:noFill/>
          <a:ln>
            <a:miter lim="800000"/>
            <a:headEnd/>
            <a:tailEnd/>
          </a:ln>
        </p:spPr>
        <p:txBody>
          <a:bodyPr/>
          <a:lstStyle/>
          <a:p>
            <a:pPr>
              <a:buFont typeface="Arial" pitchFamily="34" charset="0"/>
              <a:buNone/>
            </a:pPr>
            <a:r>
              <a:rPr lang="en-US" altLang="zh-CN" b="1" dirty="0" smtClean="0"/>
              <a:t>TC6600 Competitiveness Overview</a:t>
            </a:r>
            <a:endParaRPr lang="zh-CN" altLang="en-US" b="1" dirty="0"/>
          </a:p>
        </p:txBody>
      </p:sp>
      <p:sp>
        <p:nvSpPr>
          <p:cNvPr id="2" name="内容占位符 1"/>
          <p:cNvSpPr>
            <a:spLocks noGrp="1"/>
          </p:cNvSpPr>
          <p:nvPr>
            <p:ph sz="quarter" idx="12"/>
          </p:nvPr>
        </p:nvSpPr>
        <p:spPr/>
        <p:txBody>
          <a:bodyPr/>
          <a:lstStyle/>
          <a:p>
            <a:pPr marL="0" lvl="0" indent="0">
              <a:spcBef>
                <a:spcPts val="0"/>
              </a:spcBef>
              <a:buNone/>
            </a:pPr>
            <a:r>
              <a:rPr lang="en-US" altLang="zh-CN" sz="1800" b="1" dirty="0" smtClean="0">
                <a:solidFill>
                  <a:prstClr val="black"/>
                </a:solidFill>
              </a:rPr>
              <a:t>1.</a:t>
            </a:r>
            <a:r>
              <a:rPr lang="zh-CN" altLang="en-US" sz="1800" b="1" dirty="0" smtClean="0">
                <a:solidFill>
                  <a:prstClr val="black"/>
                </a:solidFill>
              </a:rPr>
              <a:t> </a:t>
            </a:r>
            <a:r>
              <a:rPr lang="en-US" altLang="zh-CN" sz="1800" b="1" dirty="0" smtClean="0">
                <a:solidFill>
                  <a:prstClr val="black"/>
                </a:solidFill>
              </a:rPr>
              <a:t>2-Way Node</a:t>
            </a:r>
            <a:endParaRPr lang="en-US" altLang="zh-CN" sz="1800" b="1" dirty="0">
              <a:solidFill>
                <a:prstClr val="black"/>
              </a:solidFill>
            </a:endParaRPr>
          </a:p>
          <a:p>
            <a:pPr marL="0" lvl="0" indent="0">
              <a:spcBef>
                <a:spcPts val="0"/>
              </a:spcBef>
              <a:buNone/>
            </a:pPr>
            <a:r>
              <a:rPr lang="en-US" altLang="zh-CN" sz="1800" b="1" dirty="0">
                <a:solidFill>
                  <a:prstClr val="black"/>
                </a:solidFill>
              </a:rPr>
              <a:t>      </a:t>
            </a:r>
            <a:r>
              <a:rPr lang="en-US" altLang="zh-CN" sz="1600" b="1" dirty="0" smtClean="0">
                <a:solidFill>
                  <a:srgbClr val="FF0000"/>
                </a:solidFill>
              </a:rPr>
              <a:t>16/24DIMM</a:t>
            </a:r>
            <a:r>
              <a:rPr lang="zh-CN" altLang="en-US" sz="1600" b="1" dirty="0">
                <a:solidFill>
                  <a:srgbClr val="FF0000"/>
                </a:solidFill>
              </a:rPr>
              <a:t> </a:t>
            </a:r>
            <a:r>
              <a:rPr lang="en-US" altLang="zh-CN" sz="1600" b="1" dirty="0" smtClean="0">
                <a:solidFill>
                  <a:srgbClr val="FF0000"/>
                </a:solidFill>
              </a:rPr>
              <a:t>mixed</a:t>
            </a:r>
            <a:r>
              <a:rPr lang="en-US" altLang="zh-CN" sz="1600" b="1" dirty="0" smtClean="0">
                <a:solidFill>
                  <a:prstClr val="black"/>
                </a:solidFill>
              </a:rPr>
              <a:t>, Could bet 8DIMM by specification, also bet 24 DIMM by price and flexibility</a:t>
            </a:r>
          </a:p>
          <a:p>
            <a:pPr marL="0" lvl="0" indent="0">
              <a:spcBef>
                <a:spcPts val="0"/>
              </a:spcBef>
              <a:buNone/>
            </a:pPr>
            <a:r>
              <a:rPr lang="en-US" altLang="zh-CN" sz="1600" b="1" dirty="0" smtClean="0">
                <a:solidFill>
                  <a:prstClr val="black"/>
                </a:solidFill>
              </a:rPr>
              <a:t>           Each node : </a:t>
            </a:r>
            <a:r>
              <a:rPr lang="en-US" altLang="zh-CN" sz="1600" b="1" dirty="0" smtClean="0">
                <a:solidFill>
                  <a:srgbClr val="FF0000"/>
                </a:solidFill>
              </a:rPr>
              <a:t>3</a:t>
            </a:r>
            <a:r>
              <a:rPr lang="zh-CN" altLang="en-US" sz="1600" b="1" dirty="0">
                <a:solidFill>
                  <a:srgbClr val="FF0000"/>
                </a:solidFill>
              </a:rPr>
              <a:t> </a:t>
            </a:r>
            <a:r>
              <a:rPr lang="en-US" altLang="zh-CN" sz="1600" b="1" dirty="0" smtClean="0">
                <a:solidFill>
                  <a:srgbClr val="FF0000"/>
                </a:solidFill>
              </a:rPr>
              <a:t>HDD+1</a:t>
            </a:r>
            <a:r>
              <a:rPr lang="zh-CN" altLang="en-US" sz="1600" b="1" dirty="0" smtClean="0">
                <a:solidFill>
                  <a:srgbClr val="FF0000"/>
                </a:solidFill>
              </a:rPr>
              <a:t> </a:t>
            </a:r>
            <a:r>
              <a:rPr lang="en-US" altLang="zh-CN" sz="1600" b="1" dirty="0" smtClean="0">
                <a:solidFill>
                  <a:srgbClr val="FF0000"/>
                </a:solidFill>
              </a:rPr>
              <a:t>Full height&amp; Half length Card</a:t>
            </a:r>
            <a:r>
              <a:rPr lang="en-US" altLang="zh-CN" sz="1600" b="1" dirty="0" smtClean="0">
                <a:solidFill>
                  <a:prstClr val="black"/>
                </a:solidFill>
              </a:rPr>
              <a:t>,  </a:t>
            </a:r>
            <a:r>
              <a:rPr lang="en-US" altLang="zh-CN" sz="1600" b="1" dirty="0" err="1" smtClean="0">
                <a:solidFill>
                  <a:prstClr val="black"/>
                </a:solidFill>
              </a:rPr>
              <a:t>Sugon</a:t>
            </a:r>
            <a:r>
              <a:rPr lang="en-US" altLang="zh-CN" sz="1600" b="1" dirty="0" smtClean="0">
                <a:solidFill>
                  <a:prstClr val="black"/>
                </a:solidFill>
              </a:rPr>
              <a:t> &amp; Huawei</a:t>
            </a:r>
          </a:p>
          <a:p>
            <a:pPr marL="0" lvl="0" indent="0">
              <a:spcBef>
                <a:spcPts val="0"/>
              </a:spcBef>
              <a:buNone/>
            </a:pPr>
            <a:r>
              <a:rPr lang="en-US" altLang="zh-CN" sz="1600" b="1" dirty="0" smtClean="0">
                <a:solidFill>
                  <a:prstClr val="black"/>
                </a:solidFill>
              </a:rPr>
              <a:t>           Each node : </a:t>
            </a:r>
            <a:r>
              <a:rPr lang="en-US" altLang="zh-CN" sz="1600" b="1" dirty="0" smtClean="0">
                <a:solidFill>
                  <a:srgbClr val="FF0000"/>
                </a:solidFill>
              </a:rPr>
              <a:t>16 HDD</a:t>
            </a:r>
            <a:r>
              <a:rPr lang="en-US" altLang="zh-CN" sz="1600" b="1" dirty="0" smtClean="0">
                <a:solidFill>
                  <a:prstClr val="black"/>
                </a:solidFill>
              </a:rPr>
              <a:t>, </a:t>
            </a:r>
            <a:r>
              <a:rPr lang="en-US" altLang="zh-CN" sz="1600" b="1" dirty="0" err="1" smtClean="0">
                <a:solidFill>
                  <a:prstClr val="black"/>
                </a:solidFill>
              </a:rPr>
              <a:t>Sugon</a:t>
            </a:r>
            <a:r>
              <a:rPr lang="en-US" altLang="zh-CN" sz="1600" b="1" dirty="0" smtClean="0">
                <a:solidFill>
                  <a:prstClr val="black"/>
                </a:solidFill>
              </a:rPr>
              <a:t>, Huawei only 15 HDD</a:t>
            </a:r>
          </a:p>
          <a:p>
            <a:pPr marL="0" lvl="0" indent="0">
              <a:spcBef>
                <a:spcPts val="0"/>
              </a:spcBef>
              <a:buNone/>
            </a:pPr>
            <a:r>
              <a:rPr lang="en-US" altLang="zh-CN" sz="1600" b="1" dirty="0" smtClean="0">
                <a:solidFill>
                  <a:prstClr val="black"/>
                </a:solidFill>
              </a:rPr>
              <a:t>           Each node</a:t>
            </a:r>
            <a:r>
              <a:rPr lang="zh-CN" altLang="en-US" sz="1600" b="1" dirty="0" smtClean="0">
                <a:solidFill>
                  <a:prstClr val="black"/>
                </a:solidFill>
              </a:rPr>
              <a:t>：</a:t>
            </a:r>
            <a:r>
              <a:rPr lang="en-US" altLang="zh-CN" sz="1600" b="1" dirty="0" smtClean="0">
                <a:solidFill>
                  <a:srgbClr val="FF0000"/>
                </a:solidFill>
              </a:rPr>
              <a:t>2* 300W GPU+1</a:t>
            </a:r>
            <a:r>
              <a:rPr lang="zh-CN" altLang="en-US" sz="1600" b="1" dirty="0">
                <a:solidFill>
                  <a:srgbClr val="FF0000"/>
                </a:solidFill>
              </a:rPr>
              <a:t> </a:t>
            </a:r>
            <a:r>
              <a:rPr lang="en-US" altLang="zh-CN" sz="1600" b="1" dirty="0" smtClean="0">
                <a:solidFill>
                  <a:srgbClr val="FF0000"/>
                </a:solidFill>
              </a:rPr>
              <a:t>standard card</a:t>
            </a:r>
            <a:r>
              <a:rPr lang="zh-CN" altLang="en-US" sz="1600" b="1" dirty="0" smtClean="0">
                <a:solidFill>
                  <a:srgbClr val="FF0000"/>
                </a:solidFill>
              </a:rPr>
              <a:t> </a:t>
            </a:r>
            <a:r>
              <a:rPr lang="en-US" altLang="zh-CN" sz="1600" b="1" dirty="0" smtClean="0">
                <a:solidFill>
                  <a:srgbClr val="FF0000"/>
                </a:solidFill>
              </a:rPr>
              <a:t>or</a:t>
            </a:r>
            <a:r>
              <a:rPr lang="zh-CN" altLang="en-US" sz="1600" b="1" dirty="0" smtClean="0">
                <a:solidFill>
                  <a:srgbClr val="FF0000"/>
                </a:solidFill>
              </a:rPr>
              <a:t> </a:t>
            </a:r>
            <a:r>
              <a:rPr lang="en-US" altLang="zh-CN" sz="1600" b="1" dirty="0" smtClean="0">
                <a:solidFill>
                  <a:srgbClr val="FF0000"/>
                </a:solidFill>
              </a:rPr>
              <a:t>2</a:t>
            </a:r>
            <a:r>
              <a:rPr lang="zh-CN" altLang="en-US" sz="1600" b="1" dirty="0" smtClean="0">
                <a:solidFill>
                  <a:srgbClr val="FF0000"/>
                </a:solidFill>
              </a:rPr>
              <a:t> </a:t>
            </a:r>
            <a:r>
              <a:rPr lang="en-US" altLang="zh-CN" sz="1600" b="1" dirty="0" smtClean="0">
                <a:solidFill>
                  <a:srgbClr val="FF0000"/>
                </a:solidFill>
              </a:rPr>
              <a:t>PCI-E×16+1</a:t>
            </a:r>
            <a:r>
              <a:rPr lang="zh-CN" altLang="en-US" sz="1600" b="1" dirty="0" smtClean="0">
                <a:solidFill>
                  <a:srgbClr val="FF0000"/>
                </a:solidFill>
              </a:rPr>
              <a:t> </a:t>
            </a:r>
            <a:r>
              <a:rPr lang="en-US" altLang="zh-CN" sz="1600" b="1" dirty="0">
                <a:solidFill>
                  <a:srgbClr val="FF0000"/>
                </a:solidFill>
              </a:rPr>
              <a:t>s</a:t>
            </a:r>
            <a:r>
              <a:rPr lang="en-US" altLang="zh-CN" sz="1600" b="1" dirty="0" smtClean="0">
                <a:solidFill>
                  <a:srgbClr val="FF0000"/>
                </a:solidFill>
              </a:rPr>
              <a:t>tandard card</a:t>
            </a:r>
            <a:r>
              <a:rPr lang="en-US" altLang="zh-CN" sz="1600" b="1" dirty="0" smtClean="0">
                <a:solidFill>
                  <a:prstClr val="black"/>
                </a:solidFill>
              </a:rPr>
              <a:t>, Only </a:t>
            </a:r>
            <a:r>
              <a:rPr lang="en-US" altLang="zh-CN" sz="1600" b="1" dirty="0" err="1" smtClean="0">
                <a:solidFill>
                  <a:prstClr val="black"/>
                </a:solidFill>
              </a:rPr>
              <a:t>Sugon</a:t>
            </a:r>
            <a:endParaRPr lang="en-US" altLang="zh-CN" sz="1600" b="1" dirty="0">
              <a:solidFill>
                <a:prstClr val="black"/>
              </a:solidFill>
            </a:endParaRPr>
          </a:p>
          <a:p>
            <a:pPr marL="0" lvl="0" indent="0">
              <a:spcBef>
                <a:spcPts val="0"/>
              </a:spcBef>
              <a:buNone/>
            </a:pPr>
            <a:r>
              <a:rPr lang="en-US" altLang="zh-CN" sz="1600" b="1" dirty="0">
                <a:solidFill>
                  <a:prstClr val="black"/>
                </a:solidFill>
              </a:rPr>
              <a:t>           </a:t>
            </a:r>
            <a:r>
              <a:rPr lang="en-US" altLang="zh-CN" sz="1600" b="1" dirty="0" smtClean="0">
                <a:solidFill>
                  <a:prstClr val="black"/>
                </a:solidFill>
              </a:rPr>
              <a:t>Each node</a:t>
            </a:r>
            <a:r>
              <a:rPr lang="zh-CN" altLang="en-US" sz="1600" b="1" dirty="0" smtClean="0">
                <a:solidFill>
                  <a:prstClr val="black"/>
                </a:solidFill>
              </a:rPr>
              <a:t>：</a:t>
            </a:r>
            <a:r>
              <a:rPr lang="en-US" altLang="zh-CN" sz="1600" b="1" dirty="0">
                <a:solidFill>
                  <a:srgbClr val="FF0000"/>
                </a:solidFill>
              </a:rPr>
              <a:t>2G Raid </a:t>
            </a:r>
            <a:r>
              <a:rPr lang="en-US" altLang="zh-CN" sz="1600" b="1" dirty="0" smtClean="0">
                <a:solidFill>
                  <a:srgbClr val="FF0000"/>
                </a:solidFill>
              </a:rPr>
              <a:t>cache</a:t>
            </a:r>
            <a:r>
              <a:rPr lang="en-US" altLang="zh-CN" sz="1600" b="1" dirty="0" smtClean="0">
                <a:solidFill>
                  <a:prstClr val="black"/>
                </a:solidFill>
              </a:rPr>
              <a:t>, Only </a:t>
            </a:r>
            <a:r>
              <a:rPr lang="en-US" altLang="zh-CN" sz="1600" b="1" dirty="0" err="1" smtClean="0">
                <a:solidFill>
                  <a:prstClr val="black"/>
                </a:solidFill>
              </a:rPr>
              <a:t>Sugon</a:t>
            </a:r>
            <a:endParaRPr lang="en-US" altLang="zh-CN" sz="1600" b="1" dirty="0" smtClean="0">
              <a:solidFill>
                <a:prstClr val="black"/>
              </a:solidFill>
            </a:endParaRPr>
          </a:p>
          <a:p>
            <a:pPr marL="0" lvl="0" indent="0">
              <a:spcBef>
                <a:spcPts val="0"/>
              </a:spcBef>
              <a:buNone/>
            </a:pPr>
            <a:endParaRPr lang="en-US" altLang="zh-CN" sz="1600" b="1" dirty="0">
              <a:solidFill>
                <a:prstClr val="black"/>
              </a:solidFill>
            </a:endParaRPr>
          </a:p>
          <a:p>
            <a:pPr marL="0" lvl="0" indent="0">
              <a:spcBef>
                <a:spcPts val="0"/>
              </a:spcBef>
              <a:buNone/>
            </a:pPr>
            <a:r>
              <a:rPr lang="en-US" altLang="zh-CN" sz="1800" b="1" dirty="0" smtClean="0">
                <a:solidFill>
                  <a:prstClr val="black"/>
                </a:solidFill>
              </a:rPr>
              <a:t>2. 4-Way Node</a:t>
            </a:r>
            <a:endParaRPr lang="en-US" altLang="zh-CN" sz="1800" b="1" dirty="0">
              <a:solidFill>
                <a:prstClr val="black"/>
              </a:solidFill>
            </a:endParaRPr>
          </a:p>
          <a:p>
            <a:pPr marL="0" lvl="0" indent="0">
              <a:spcBef>
                <a:spcPts val="0"/>
              </a:spcBef>
              <a:buNone/>
            </a:pPr>
            <a:r>
              <a:rPr lang="en-US" altLang="zh-CN" sz="1800" b="1" dirty="0">
                <a:solidFill>
                  <a:prstClr val="black"/>
                </a:solidFill>
              </a:rPr>
              <a:t>     </a:t>
            </a:r>
            <a:r>
              <a:rPr lang="en-US" altLang="zh-CN" sz="1800" b="1" dirty="0" smtClean="0">
                <a:solidFill>
                  <a:prstClr val="black"/>
                </a:solidFill>
              </a:rPr>
              <a:t>   </a:t>
            </a:r>
            <a:r>
              <a:rPr lang="en-US" altLang="zh-CN" sz="1600" b="1" dirty="0" smtClean="0">
                <a:solidFill>
                  <a:srgbClr val="FF0000"/>
                </a:solidFill>
              </a:rPr>
              <a:t>E7-48V2</a:t>
            </a:r>
            <a:r>
              <a:rPr lang="en-US" altLang="zh-CN" sz="1600" b="1" dirty="0" smtClean="0">
                <a:solidFill>
                  <a:prstClr val="black"/>
                </a:solidFill>
              </a:rPr>
              <a:t>             processor</a:t>
            </a:r>
            <a:r>
              <a:rPr lang="zh-CN" altLang="en-US" sz="1600" b="1" dirty="0" smtClean="0">
                <a:solidFill>
                  <a:prstClr val="black"/>
                </a:solidFill>
              </a:rPr>
              <a:t> </a:t>
            </a:r>
            <a:r>
              <a:rPr lang="en-US" altLang="zh-CN" sz="1600" b="1" dirty="0" smtClean="0">
                <a:solidFill>
                  <a:prstClr val="black"/>
                </a:solidFill>
              </a:rPr>
              <a:t>only supported by IBM(Lenovo), Huawei and </a:t>
            </a:r>
            <a:r>
              <a:rPr lang="en-US" altLang="zh-CN" sz="1600" b="1" dirty="0" err="1" smtClean="0">
                <a:solidFill>
                  <a:prstClr val="black"/>
                </a:solidFill>
              </a:rPr>
              <a:t>Sugon</a:t>
            </a:r>
            <a:endParaRPr lang="en-US" altLang="zh-CN" sz="1600" b="1" dirty="0">
              <a:solidFill>
                <a:prstClr val="black"/>
              </a:solidFill>
            </a:endParaRPr>
          </a:p>
          <a:p>
            <a:pPr marL="0" lvl="0" indent="0">
              <a:spcBef>
                <a:spcPts val="0"/>
              </a:spcBef>
              <a:buNone/>
            </a:pPr>
            <a:r>
              <a:rPr lang="en-US" altLang="zh-CN" sz="1600" b="1" dirty="0" smtClean="0">
                <a:solidFill>
                  <a:prstClr val="black"/>
                </a:solidFill>
              </a:rPr>
              <a:t>         </a:t>
            </a:r>
            <a:r>
              <a:rPr lang="en-US" altLang="zh-CN" sz="1600" b="1" dirty="0">
                <a:solidFill>
                  <a:srgbClr val="FF0000"/>
                </a:solidFill>
              </a:rPr>
              <a:t>48DIMM</a:t>
            </a:r>
            <a:r>
              <a:rPr lang="en-US" altLang="zh-CN" sz="1600" b="1" dirty="0">
                <a:solidFill>
                  <a:prstClr val="black"/>
                </a:solidFill>
              </a:rPr>
              <a:t> </a:t>
            </a:r>
            <a:r>
              <a:rPr lang="en-US" altLang="zh-CN" sz="1600" b="1" dirty="0" smtClean="0">
                <a:solidFill>
                  <a:prstClr val="black"/>
                </a:solidFill>
              </a:rPr>
              <a:t>           Except IBM use 2 full blade to realize 96DIMM, others are 32IDMM</a:t>
            </a:r>
            <a:endParaRPr lang="en-US" altLang="zh-CN" sz="1600" b="1" dirty="0">
              <a:solidFill>
                <a:prstClr val="black"/>
              </a:solidFill>
            </a:endParaRPr>
          </a:p>
          <a:p>
            <a:pPr marL="0" lvl="0" indent="0">
              <a:spcBef>
                <a:spcPts val="0"/>
              </a:spcBef>
              <a:buNone/>
            </a:pPr>
            <a:r>
              <a:rPr lang="en-US" altLang="zh-CN" sz="1600" b="1" dirty="0">
                <a:solidFill>
                  <a:prstClr val="black"/>
                </a:solidFill>
              </a:rPr>
              <a:t>         </a:t>
            </a:r>
            <a:r>
              <a:rPr lang="en-US" altLang="zh-CN" sz="1600" b="1" dirty="0">
                <a:solidFill>
                  <a:srgbClr val="FF0000"/>
                </a:solidFill>
              </a:rPr>
              <a:t>4HDD </a:t>
            </a:r>
            <a:r>
              <a:rPr lang="en-US" altLang="zh-CN" sz="1600" b="1" dirty="0" smtClean="0">
                <a:solidFill>
                  <a:srgbClr val="FF0000"/>
                </a:solidFill>
              </a:rPr>
              <a:t>                </a:t>
            </a:r>
            <a:r>
              <a:rPr lang="en-US" altLang="zh-CN" sz="1600" b="1" dirty="0" smtClean="0">
                <a:solidFill>
                  <a:prstClr val="black"/>
                </a:solidFill>
              </a:rPr>
              <a:t>Huawei</a:t>
            </a:r>
            <a:r>
              <a:rPr lang="zh-CN" altLang="en-US" sz="1600" b="1" dirty="0" smtClean="0">
                <a:solidFill>
                  <a:prstClr val="black"/>
                </a:solidFill>
              </a:rPr>
              <a:t> </a:t>
            </a:r>
            <a:r>
              <a:rPr lang="en-US" altLang="zh-CN" sz="1600" b="1" dirty="0" smtClean="0">
                <a:solidFill>
                  <a:prstClr val="black"/>
                </a:solidFill>
              </a:rPr>
              <a:t>8HDD, IBM 4HDD, Others are only 2HDD</a:t>
            </a:r>
            <a:endParaRPr lang="en-US" altLang="zh-CN" sz="1600" b="1" dirty="0">
              <a:solidFill>
                <a:prstClr val="black"/>
              </a:solidFill>
            </a:endParaRPr>
          </a:p>
          <a:p>
            <a:pPr marL="0" lvl="0" indent="0">
              <a:spcBef>
                <a:spcPts val="0"/>
              </a:spcBef>
              <a:buNone/>
            </a:pPr>
            <a:r>
              <a:rPr lang="en-US" altLang="zh-CN" sz="1600" b="1" dirty="0">
                <a:solidFill>
                  <a:prstClr val="black"/>
                </a:solidFill>
              </a:rPr>
              <a:t>         </a:t>
            </a:r>
            <a:r>
              <a:rPr lang="en-US" altLang="zh-CN" sz="1600" b="1" dirty="0">
                <a:solidFill>
                  <a:srgbClr val="FF0000"/>
                </a:solidFill>
              </a:rPr>
              <a:t>2G raid </a:t>
            </a:r>
            <a:r>
              <a:rPr lang="en-US" altLang="zh-CN" sz="1600" b="1" dirty="0" smtClean="0">
                <a:solidFill>
                  <a:srgbClr val="FF0000"/>
                </a:solidFill>
              </a:rPr>
              <a:t>cache</a:t>
            </a:r>
            <a:r>
              <a:rPr lang="zh-CN" altLang="en-US" sz="1600" b="1" dirty="0" smtClean="0">
                <a:solidFill>
                  <a:prstClr val="black"/>
                </a:solidFill>
              </a:rPr>
              <a:t>    </a:t>
            </a:r>
            <a:r>
              <a:rPr lang="en-US" altLang="zh-CN" sz="1600" b="1" dirty="0" smtClean="0">
                <a:solidFill>
                  <a:prstClr val="black"/>
                </a:solidFill>
              </a:rPr>
              <a:t>Only </a:t>
            </a:r>
            <a:r>
              <a:rPr lang="en-US" altLang="zh-CN" sz="1600" b="1" dirty="0" err="1" smtClean="0">
                <a:solidFill>
                  <a:prstClr val="black"/>
                </a:solidFill>
              </a:rPr>
              <a:t>Sugon</a:t>
            </a:r>
            <a:endParaRPr lang="en-US" altLang="zh-CN" sz="1600" b="1" dirty="0">
              <a:solidFill>
                <a:prstClr val="black"/>
              </a:solidFill>
            </a:endParaRPr>
          </a:p>
          <a:p>
            <a:pPr marL="0" lvl="0" indent="0">
              <a:spcBef>
                <a:spcPts val="0"/>
              </a:spcBef>
              <a:buNone/>
            </a:pPr>
            <a:r>
              <a:rPr lang="en-US" altLang="zh-CN" sz="1600" b="1" dirty="0">
                <a:solidFill>
                  <a:prstClr val="black"/>
                </a:solidFill>
              </a:rPr>
              <a:t>         </a:t>
            </a:r>
            <a:r>
              <a:rPr lang="en-US" altLang="zh-CN" sz="1600" b="1" dirty="0">
                <a:solidFill>
                  <a:srgbClr val="FF0000"/>
                </a:solidFill>
              </a:rPr>
              <a:t>AMD </a:t>
            </a:r>
            <a:r>
              <a:rPr lang="zh-CN" altLang="en-US" sz="1600" b="1" dirty="0">
                <a:solidFill>
                  <a:srgbClr val="FF0000"/>
                </a:solidFill>
              </a:rPr>
              <a:t>四路刀片  </a:t>
            </a:r>
            <a:r>
              <a:rPr lang="zh-CN" altLang="en-US" sz="1600" b="1" dirty="0" smtClean="0">
                <a:solidFill>
                  <a:srgbClr val="FF0000"/>
                </a:solidFill>
              </a:rPr>
              <a:t>  </a:t>
            </a:r>
            <a:r>
              <a:rPr lang="en-US" altLang="zh-CN" sz="1600" b="1" dirty="0" smtClean="0">
                <a:solidFill>
                  <a:prstClr val="black"/>
                </a:solidFill>
              </a:rPr>
              <a:t>HP, Dell and </a:t>
            </a:r>
            <a:r>
              <a:rPr lang="en-US" altLang="zh-CN" sz="1600" b="1" dirty="0" err="1" smtClean="0">
                <a:solidFill>
                  <a:prstClr val="black"/>
                </a:solidFill>
              </a:rPr>
              <a:t>Sugon</a:t>
            </a:r>
            <a:endParaRPr lang="en-US" altLang="zh-CN" sz="1600" b="1" dirty="0" smtClean="0">
              <a:solidFill>
                <a:prstClr val="black"/>
              </a:solidFill>
            </a:endParaRPr>
          </a:p>
          <a:p>
            <a:pPr marL="0" lvl="0" indent="0">
              <a:spcBef>
                <a:spcPts val="0"/>
              </a:spcBef>
              <a:buNone/>
            </a:pPr>
            <a:endParaRPr lang="en-US" altLang="zh-CN" sz="1600" b="1" dirty="0">
              <a:solidFill>
                <a:prstClr val="black"/>
              </a:solidFill>
            </a:endParaRPr>
          </a:p>
          <a:p>
            <a:pPr marL="0" lvl="0" indent="0">
              <a:spcBef>
                <a:spcPts val="0"/>
              </a:spcBef>
              <a:buNone/>
            </a:pPr>
            <a:r>
              <a:rPr lang="en-US" altLang="zh-CN" sz="1800" b="1" dirty="0" smtClean="0">
                <a:solidFill>
                  <a:prstClr val="black"/>
                </a:solidFill>
              </a:rPr>
              <a:t>3, Network &amp; Density</a:t>
            </a:r>
            <a:endParaRPr lang="en-US" altLang="zh-CN" sz="1800" b="1" dirty="0">
              <a:solidFill>
                <a:prstClr val="black"/>
              </a:solidFill>
            </a:endParaRPr>
          </a:p>
          <a:p>
            <a:pPr marL="0" lvl="0" indent="0">
              <a:spcBef>
                <a:spcPts val="0"/>
              </a:spcBef>
              <a:buNone/>
            </a:pPr>
            <a:r>
              <a:rPr lang="en-US" altLang="zh-CN" sz="1800" b="1" dirty="0">
                <a:solidFill>
                  <a:prstClr val="black"/>
                </a:solidFill>
              </a:rPr>
              <a:t>      </a:t>
            </a:r>
            <a:r>
              <a:rPr lang="en-US" altLang="zh-CN" sz="1800" b="1" dirty="0" smtClean="0">
                <a:solidFill>
                  <a:prstClr val="black"/>
                </a:solidFill>
              </a:rPr>
              <a:t>  </a:t>
            </a:r>
            <a:r>
              <a:rPr lang="en-US" altLang="zh-CN" sz="1800" b="1" dirty="0" smtClean="0">
                <a:solidFill>
                  <a:srgbClr val="FF0000"/>
                </a:solidFill>
              </a:rPr>
              <a:t>6</a:t>
            </a:r>
            <a:r>
              <a:rPr lang="zh-CN" altLang="en-US" sz="1800" b="1" dirty="0" smtClean="0">
                <a:solidFill>
                  <a:srgbClr val="FF0000"/>
                </a:solidFill>
              </a:rPr>
              <a:t> </a:t>
            </a:r>
            <a:r>
              <a:rPr lang="en-US" altLang="zh-CN" sz="1800" b="1" dirty="0" err="1" smtClean="0">
                <a:solidFill>
                  <a:srgbClr val="FF0000"/>
                </a:solidFill>
              </a:rPr>
              <a:t>Hotplug</a:t>
            </a:r>
            <a:r>
              <a:rPr lang="en-US" altLang="zh-CN" sz="1800" b="1" dirty="0" smtClean="0">
                <a:solidFill>
                  <a:srgbClr val="FF0000"/>
                </a:solidFill>
              </a:rPr>
              <a:t> IO/Network Switch Module</a:t>
            </a:r>
            <a:r>
              <a:rPr lang="en-US" altLang="zh-CN" sz="1800" b="1" dirty="0" smtClean="0">
                <a:solidFill>
                  <a:prstClr val="black"/>
                </a:solidFill>
              </a:rPr>
              <a:t>, Only HP,  Dell</a:t>
            </a:r>
            <a:r>
              <a:rPr lang="zh-CN" altLang="en-US" sz="1800" b="1" dirty="0">
                <a:solidFill>
                  <a:prstClr val="black"/>
                </a:solidFill>
              </a:rPr>
              <a:t> </a:t>
            </a:r>
            <a:r>
              <a:rPr lang="en-US" altLang="zh-CN" sz="1800" b="1" dirty="0" smtClean="0">
                <a:solidFill>
                  <a:prstClr val="black"/>
                </a:solidFill>
              </a:rPr>
              <a:t>and </a:t>
            </a:r>
            <a:r>
              <a:rPr lang="en-US" altLang="zh-CN" sz="1800" b="1" dirty="0" err="1" smtClean="0">
                <a:solidFill>
                  <a:prstClr val="black"/>
                </a:solidFill>
              </a:rPr>
              <a:t>Sugon</a:t>
            </a:r>
            <a:endParaRPr lang="en-US" altLang="zh-CN" sz="1800" b="1" dirty="0">
              <a:solidFill>
                <a:prstClr val="black"/>
              </a:solidFill>
            </a:endParaRPr>
          </a:p>
          <a:p>
            <a:pPr marL="0" lvl="0" indent="0">
              <a:spcBef>
                <a:spcPts val="0"/>
              </a:spcBef>
              <a:buNone/>
            </a:pPr>
            <a:r>
              <a:rPr lang="en-US" altLang="zh-CN" sz="1800" b="1" dirty="0">
                <a:solidFill>
                  <a:prstClr val="black"/>
                </a:solidFill>
              </a:rPr>
              <a:t>      </a:t>
            </a:r>
            <a:r>
              <a:rPr lang="en-US" altLang="zh-CN" sz="1800" b="1" dirty="0" smtClean="0">
                <a:solidFill>
                  <a:prstClr val="black"/>
                </a:solidFill>
              </a:rPr>
              <a:t>  </a:t>
            </a:r>
            <a:r>
              <a:rPr lang="en-US" altLang="zh-CN" sz="1800" b="1" dirty="0" smtClean="0">
                <a:solidFill>
                  <a:srgbClr val="FF0000"/>
                </a:solidFill>
              </a:rPr>
              <a:t>4 Blade Chassis in 42U Cabinet</a:t>
            </a:r>
            <a:r>
              <a:rPr lang="en-US" altLang="zh-CN" sz="1800" b="1" dirty="0" smtClean="0">
                <a:solidFill>
                  <a:prstClr val="black"/>
                </a:solidFill>
              </a:rPr>
              <a:t>, to sweep Huawei 12U Chassis out</a:t>
            </a:r>
            <a:endParaRPr lang="zh-CN" altLang="en-US" dirty="0"/>
          </a:p>
        </p:txBody>
      </p:sp>
    </p:spTree>
    <p:extLst>
      <p:ext uri="{BB962C8B-B14F-4D97-AF65-F5344CB8AC3E}">
        <p14:creationId xmlns:p14="http://schemas.microsoft.com/office/powerpoint/2010/main" val="211008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25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pPr>
              <a:defRPr/>
            </a:pPr>
            <a:r>
              <a:rPr lang="en-US" altLang="zh-CN" b="1" dirty="0" smtClean="0">
                <a:sym typeface="Arial" pitchFamily="34" charset="0"/>
              </a:rPr>
              <a:t>TC4600E </a:t>
            </a:r>
            <a:r>
              <a:rPr lang="en-US" altLang="en-US" dirty="0" smtClean="0">
                <a:sym typeface="Arial" pitchFamily="34" charset="0"/>
              </a:rPr>
              <a:t>Specifications</a:t>
            </a:r>
            <a:endParaRPr lang="en-US" altLang="zh-CN" sz="2000" b="1" dirty="0">
              <a:solidFill>
                <a:srgbClr val="FF0000"/>
              </a:solidFill>
              <a:latin typeface="Arial" panose="020B0604020202020204" pitchFamily="34" charset="0"/>
              <a:cs typeface="Arial" panose="020B0604020202020204" pitchFamily="34" charset="0"/>
            </a:endParaRPr>
          </a:p>
        </p:txBody>
      </p:sp>
      <p:graphicFrame>
        <p:nvGraphicFramePr>
          <p:cNvPr id="6" name="Group 3"/>
          <p:cNvGraphicFramePr>
            <a:graphicFrameLocks noGrp="1"/>
          </p:cNvGraphicFramePr>
          <p:nvPr>
            <p:extLst>
              <p:ext uri="{D42A27DB-BD31-4B8C-83A1-F6EECF244321}">
                <p14:modId xmlns:p14="http://schemas.microsoft.com/office/powerpoint/2010/main" val="1290865889"/>
              </p:ext>
            </p:extLst>
          </p:nvPr>
        </p:nvGraphicFramePr>
        <p:xfrm>
          <a:off x="5667508" y="896973"/>
          <a:ext cx="6477165" cy="4982963"/>
        </p:xfrm>
        <a:graphic>
          <a:graphicData uri="http://schemas.openxmlformats.org/drawingml/2006/table">
            <a:tbl>
              <a:tblPr firstRow="1">
                <a:tableStyleId>{69C7853C-536D-4A76-A0AE-DD22124D55A5}</a:tableStyleId>
              </a:tblPr>
              <a:tblGrid>
                <a:gridCol w="1195649"/>
                <a:gridCol w="5281516"/>
              </a:tblGrid>
              <a:tr h="398552">
                <a:tc>
                  <a:txBody>
                    <a:bodyPr/>
                    <a:lstStyle/>
                    <a:p>
                      <a:endParaRPr lang="zh-CN" altLang="en-US" dirty="0">
                        <a:latin typeface="微软雅黑" pitchFamily="34" charset="-122"/>
                        <a:ea typeface="微软雅黑" pitchFamily="34" charset="-122"/>
                      </a:endParaRPr>
                    </a:p>
                  </a:txBody>
                  <a:tcPr marL="121920" marR="12192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2000" u="none" strike="noStrike" cap="none" normalizeH="0" baseline="0" dirty="0" smtClean="0">
                          <a:ln>
                            <a:noFill/>
                          </a:ln>
                          <a:effectLst/>
                          <a:sym typeface="Calibri" pitchFamily="34" charset="0"/>
                        </a:rPr>
                        <a:t>TC4600E</a:t>
                      </a:r>
                      <a:endParaRPr kumimoji="0" lang="zh-CN" altLang="en-US" sz="2000" b="1" i="0" u="none" strike="noStrike" cap="none" normalizeH="0" baseline="0" dirty="0" smtClean="0">
                        <a:ln>
                          <a:noFill/>
                        </a:ln>
                        <a:effectLst/>
                        <a:latin typeface="微软雅黑" pitchFamily="34" charset="-122"/>
                        <a:ea typeface="微软雅黑" pitchFamily="34" charset="-122"/>
                        <a:sym typeface="Calibri" pitchFamily="34" charset="0"/>
                      </a:endParaRPr>
                    </a:p>
                  </a:txBody>
                  <a:tcPr marL="121920" marR="121920" horzOverflow="overflow"/>
                </a:tc>
              </a:tr>
              <a:tr h="582499">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600" u="none" strike="noStrike" kern="1200" cap="none" normalizeH="0" baseline="0" dirty="0" err="1" smtClean="0">
                          <a:ln>
                            <a:noFill/>
                          </a:ln>
                          <a:effectLst/>
                          <a:sym typeface="微软雅黑" pitchFamily="34" charset="-122"/>
                        </a:rPr>
                        <a:t>Chessis</a:t>
                      </a:r>
                      <a:endParaRPr kumimoji="0" lang="en-US" altLang="zh-CN" sz="1600" u="none" strike="noStrike" kern="1200" cap="none" normalizeH="0" baseline="0" dirty="0" smtClean="0">
                        <a:ln>
                          <a:noFill/>
                        </a:ln>
                        <a:solidFill>
                          <a:schemeClr val="lt1"/>
                        </a:solidFill>
                        <a:effectLst/>
                        <a:latin typeface="微软雅黑" pitchFamily="34" charset="-122"/>
                        <a:ea typeface="微软雅黑" pitchFamily="34" charset="-122"/>
                        <a:cs typeface="+mn-cs"/>
                        <a:sym typeface="微软雅黑" pitchFamily="34" charset="-122"/>
                      </a:endParaRPr>
                    </a:p>
                  </a:txBody>
                  <a:tcPr marL="121920" marR="12192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u="none" strike="noStrike" kern="1200" cap="none" normalizeH="0" baseline="0" dirty="0" smtClean="0">
                          <a:ln>
                            <a:noFill/>
                          </a:ln>
                          <a:effectLst/>
                          <a:sym typeface="微软雅黑" pitchFamily="34" charset="-122"/>
                        </a:rPr>
                        <a:t>5U/10</a:t>
                      </a:r>
                      <a:r>
                        <a:rPr kumimoji="0" lang="zh-CN" altLang="en-US" sz="1400" u="none" strike="noStrike" kern="1200" cap="none" normalizeH="0" baseline="0" dirty="0" smtClean="0">
                          <a:ln>
                            <a:noFill/>
                          </a:ln>
                          <a:effectLst/>
                          <a:sym typeface="微软雅黑" pitchFamily="34" charset="-122"/>
                        </a:rPr>
                        <a:t>片 双路计算节点</a:t>
                      </a:r>
                      <a:endParaRPr kumimoji="0" lang="en-US" altLang="zh-CN" sz="1400" u="none" strike="noStrike" kern="1200" cap="none" normalizeH="0" baseline="0" dirty="0" smtClean="0">
                        <a:ln>
                          <a:noFill/>
                        </a:ln>
                        <a:effectLst/>
                        <a:sym typeface="微软雅黑" pitchFamily="34" charset="-122"/>
                      </a:endParaRPr>
                    </a:p>
                  </a:txBody>
                  <a:tcPr marL="121920" marR="121920" horzOverflow="overflow"/>
                </a:tc>
              </a:tr>
              <a:tr h="567525">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Calibri" pitchFamily="34" charset="0"/>
                        </a:rPr>
                        <a:t>计算</a:t>
                      </a:r>
                      <a:endParaRPr kumimoji="0" lang="en-US" altLang="zh-CN" sz="1600" u="none" strike="noStrike" kern="1200" cap="none" normalizeH="0" baseline="0" dirty="0" smtClean="0">
                        <a:ln>
                          <a:noFill/>
                        </a:ln>
                        <a:effectLst/>
                        <a:sym typeface="Calibri"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Calibri" pitchFamily="34" charset="0"/>
                        </a:rPr>
                        <a:t>节点</a:t>
                      </a:r>
                      <a:endParaRPr kumimoji="0" lang="en-US" altLang="zh-CN" sz="1600" u="none" strike="noStrike" kern="1200" cap="none" normalizeH="0" baseline="0" dirty="0" smtClean="0">
                        <a:ln>
                          <a:noFill/>
                        </a:ln>
                        <a:effectLst/>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400" u="none" strike="noStrike" kern="1200" cap="none" normalizeH="0" baseline="0" dirty="0" smtClean="0">
                          <a:ln>
                            <a:noFill/>
                          </a:ln>
                          <a:effectLst/>
                          <a:sym typeface="微软雅黑" pitchFamily="34" charset="-122"/>
                        </a:rPr>
                        <a:t>Intel  E5-2600V3 </a:t>
                      </a:r>
                      <a:r>
                        <a:rPr kumimoji="0" lang="zh-CN" altLang="en-US" sz="1400" u="none" strike="noStrike" kern="1200" cap="none" normalizeH="0" baseline="0" dirty="0" smtClean="0">
                          <a:ln>
                            <a:noFill/>
                          </a:ln>
                          <a:effectLst/>
                          <a:sym typeface="微软雅黑" pitchFamily="34" charset="-122"/>
                        </a:rPr>
                        <a:t>双路计算节点        </a:t>
                      </a:r>
                      <a:r>
                        <a:rPr kumimoji="0" lang="en-US" altLang="zh-CN" sz="1400" u="none" strike="noStrike" kern="1200" cap="none" normalizeH="0" baseline="0" dirty="0" smtClean="0">
                          <a:ln>
                            <a:noFill/>
                          </a:ln>
                          <a:effectLst/>
                          <a:sym typeface="微软雅黑" pitchFamily="34" charset="-122"/>
                        </a:rPr>
                        <a:t>(</a:t>
                      </a:r>
                      <a:r>
                        <a:rPr kumimoji="0" lang="zh-CN" altLang="en-US" sz="1400" u="none" strike="noStrike" kern="1200" cap="none" normalizeH="0" baseline="0" dirty="0" smtClean="0">
                          <a:ln>
                            <a:noFill/>
                          </a:ln>
                          <a:effectLst/>
                          <a:sym typeface="微软雅黑" pitchFamily="34" charset="-122"/>
                        </a:rPr>
                        <a:t>支持</a:t>
                      </a:r>
                      <a:r>
                        <a:rPr kumimoji="0" lang="en-US" altLang="zh-CN" sz="1400" u="none" strike="noStrike" kern="1200" cap="none" normalizeH="0" baseline="0" dirty="0" smtClean="0">
                          <a:ln>
                            <a:noFill/>
                          </a:ln>
                          <a:effectLst/>
                          <a:sym typeface="微软雅黑" pitchFamily="34" charset="-122"/>
                        </a:rPr>
                        <a:t>135w)</a:t>
                      </a:r>
                    </a:p>
                  </a:txBody>
                  <a:tcPr marL="121920" marR="121920" horzOverflow="overflow"/>
                </a:tc>
              </a:tr>
              <a:tr h="582499">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微软雅黑" pitchFamily="34" charset="-122"/>
                        </a:rPr>
                        <a:t>高速</a:t>
                      </a:r>
                      <a:endParaRPr kumimoji="0" lang="en-US" altLang="zh-CN" sz="1600" u="none" strike="noStrike" kern="1200" cap="none" normalizeH="0" baseline="0" dirty="0" smtClean="0">
                        <a:ln>
                          <a:noFill/>
                        </a:ln>
                        <a:effectLst/>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微软雅黑" pitchFamily="34" charset="-122"/>
                        </a:rPr>
                        <a:t>网络</a:t>
                      </a:r>
                      <a:endParaRPr kumimoji="0" lang="zh-CN" altLang="en-US" sz="1600" u="none" strike="noStrike" kern="1200" cap="none" normalizeH="0" baseline="0" dirty="0" smtClean="0">
                        <a:ln>
                          <a:noFill/>
                        </a:ln>
                        <a:solidFill>
                          <a:schemeClr val="lt1"/>
                        </a:solidFill>
                        <a:effectLst/>
                        <a:latin typeface="微软雅黑" pitchFamily="34" charset="-122"/>
                        <a:ea typeface="微软雅黑" pitchFamily="34" charset="-122"/>
                        <a:cs typeface="+mn-cs"/>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1400" u="none" strike="noStrike" kern="1200" cap="none" normalizeH="0" baseline="0" dirty="0" smtClean="0">
                          <a:ln>
                            <a:noFill/>
                          </a:ln>
                          <a:effectLst/>
                          <a:sym typeface="微软雅黑" pitchFamily="34" charset="-122"/>
                        </a:rPr>
                        <a:t>刀箱支持</a:t>
                      </a:r>
                      <a:endParaRPr kumimoji="0" lang="en-US" altLang="zh-CN" sz="1400" u="none" strike="noStrike" kern="1200" cap="none" normalizeH="0" baseline="0" dirty="0" smtClean="0">
                        <a:ln>
                          <a:noFill/>
                        </a:ln>
                        <a:effectLst/>
                        <a:sym typeface="微软雅黑" pitchFamily="34" charset="-122"/>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defRPr/>
                      </a:pPr>
                      <a:r>
                        <a:rPr kumimoji="0" lang="zh-CN" altLang="en-US" sz="1400" u="none" strike="noStrike" kern="1200" cap="none" normalizeH="0" baseline="0" dirty="0" smtClean="0">
                          <a:ln>
                            <a:noFill/>
                          </a:ln>
                          <a:effectLst/>
                          <a:sym typeface="微软雅黑" pitchFamily="34" charset="-122"/>
                        </a:rPr>
                        <a:t>可对外提供</a:t>
                      </a:r>
                      <a:r>
                        <a:rPr kumimoji="0" lang="en-US" altLang="zh-CN" sz="1400" u="none" strike="noStrike" kern="1200" cap="none" normalizeH="0" baseline="0" dirty="0" smtClean="0">
                          <a:ln>
                            <a:noFill/>
                          </a:ln>
                          <a:effectLst/>
                          <a:sym typeface="微软雅黑" pitchFamily="34" charset="-122"/>
                        </a:rPr>
                        <a:t>10</a:t>
                      </a:r>
                      <a:r>
                        <a:rPr kumimoji="0" lang="zh-CN" altLang="en-US" sz="1400" u="none" strike="noStrike" kern="1200" cap="none" normalizeH="0" baseline="0" dirty="0" smtClean="0">
                          <a:ln>
                            <a:noFill/>
                          </a:ln>
                          <a:effectLst/>
                          <a:sym typeface="微软雅黑" pitchFamily="34" charset="-122"/>
                        </a:rPr>
                        <a:t>个</a:t>
                      </a:r>
                      <a:r>
                        <a:rPr kumimoji="0" lang="en-US" altLang="zh-CN" sz="1400" u="none" strike="noStrike" kern="1200" cap="none" normalizeH="0" baseline="0" dirty="0" smtClean="0">
                          <a:ln>
                            <a:noFill/>
                          </a:ln>
                          <a:effectLst/>
                          <a:sym typeface="微软雅黑" pitchFamily="34" charset="-122"/>
                        </a:rPr>
                        <a:t>56Gbps</a:t>
                      </a:r>
                      <a:r>
                        <a:rPr kumimoji="0" lang="zh-CN" altLang="en-US" sz="1400" u="none" strike="noStrike" kern="1200" cap="none" normalizeH="0" baseline="0" dirty="0" smtClean="0">
                          <a:ln>
                            <a:noFill/>
                          </a:ln>
                          <a:effectLst/>
                          <a:sym typeface="微软雅黑" pitchFamily="34" charset="-122"/>
                        </a:rPr>
                        <a:t>的</a:t>
                      </a:r>
                      <a:r>
                        <a:rPr kumimoji="0" lang="en-US" altLang="zh-CN" sz="1400" u="none" strike="noStrike" kern="1200" cap="none" normalizeH="0" baseline="0" dirty="0" smtClean="0">
                          <a:ln>
                            <a:noFill/>
                          </a:ln>
                          <a:effectLst/>
                          <a:sym typeface="微软雅黑" pitchFamily="34" charset="-122"/>
                        </a:rPr>
                        <a:t>FDR </a:t>
                      </a:r>
                      <a:r>
                        <a:rPr kumimoji="0" lang="en-US" altLang="zh-CN" sz="1400" u="none" strike="noStrike" kern="1200" cap="none" normalizeH="0" baseline="0" dirty="0" err="1" smtClean="0">
                          <a:ln>
                            <a:noFill/>
                          </a:ln>
                          <a:effectLst/>
                          <a:sym typeface="微软雅黑" pitchFamily="34" charset="-122"/>
                        </a:rPr>
                        <a:t>Infiniband</a:t>
                      </a:r>
                      <a:r>
                        <a:rPr kumimoji="0" lang="zh-CN" altLang="en-US" sz="1400" u="none" strike="noStrike" kern="1200" cap="none" normalizeH="0" baseline="0" dirty="0" smtClean="0">
                          <a:ln>
                            <a:noFill/>
                          </a:ln>
                          <a:effectLst/>
                          <a:sym typeface="微软雅黑" pitchFamily="34" charset="-122"/>
                        </a:rPr>
                        <a:t>接口；</a:t>
                      </a:r>
                      <a:endParaRPr kumimoji="0" lang="en-US" altLang="zh-CN" sz="1400" u="none" strike="noStrike" kern="1200" cap="none" normalizeH="0" baseline="0" dirty="0" smtClean="0">
                        <a:ln>
                          <a:noFill/>
                        </a:ln>
                        <a:effectLst/>
                        <a:sym typeface="微软雅黑" pitchFamily="34" charset="-122"/>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defRPr/>
                      </a:pPr>
                      <a:r>
                        <a:rPr kumimoji="0" lang="zh-CN" altLang="en-US" sz="1400" u="none" strike="noStrike" kern="1200" cap="none" normalizeH="0" baseline="0" dirty="0" smtClean="0">
                          <a:ln>
                            <a:noFill/>
                          </a:ln>
                          <a:effectLst/>
                          <a:sym typeface="微软雅黑" pitchFamily="34" charset="-122"/>
                        </a:rPr>
                        <a:t>未来对外提供</a:t>
                      </a:r>
                      <a:r>
                        <a:rPr kumimoji="0" lang="en-US" altLang="zh-CN" sz="1400" u="none" strike="noStrike" kern="1200" cap="none" normalizeH="0" baseline="0" dirty="0" smtClean="0">
                          <a:ln>
                            <a:noFill/>
                          </a:ln>
                          <a:effectLst/>
                          <a:sym typeface="微软雅黑" pitchFamily="34" charset="-122"/>
                        </a:rPr>
                        <a:t>10</a:t>
                      </a:r>
                      <a:r>
                        <a:rPr kumimoji="0" lang="zh-CN" altLang="en-US" sz="1400" u="none" strike="noStrike" kern="1200" cap="none" normalizeH="0" baseline="0" dirty="0" smtClean="0">
                          <a:ln>
                            <a:noFill/>
                          </a:ln>
                          <a:effectLst/>
                          <a:sym typeface="微软雅黑" pitchFamily="34" charset="-122"/>
                        </a:rPr>
                        <a:t>个</a:t>
                      </a:r>
                      <a:r>
                        <a:rPr kumimoji="0" lang="en-US" altLang="zh-CN" sz="1400" u="none" strike="noStrike" kern="1200" cap="none" normalizeH="0" baseline="0" dirty="0" smtClean="0">
                          <a:ln>
                            <a:noFill/>
                          </a:ln>
                          <a:effectLst/>
                          <a:sym typeface="微软雅黑" pitchFamily="34" charset="-122"/>
                        </a:rPr>
                        <a:t>100Gbps</a:t>
                      </a:r>
                      <a:r>
                        <a:rPr kumimoji="0" lang="zh-CN" altLang="en-US" sz="1400" u="none" strike="noStrike" kern="1200" cap="none" normalizeH="0" baseline="0" dirty="0" smtClean="0">
                          <a:ln>
                            <a:noFill/>
                          </a:ln>
                          <a:effectLst/>
                          <a:sym typeface="微软雅黑" pitchFamily="34" charset="-122"/>
                        </a:rPr>
                        <a:t>的</a:t>
                      </a:r>
                      <a:r>
                        <a:rPr kumimoji="0" lang="en-US" altLang="zh-CN" sz="1400" u="none" strike="noStrike" kern="1200" cap="none" normalizeH="0" baseline="0" dirty="0" smtClean="0">
                          <a:ln>
                            <a:noFill/>
                          </a:ln>
                          <a:effectLst/>
                          <a:sym typeface="微软雅黑" pitchFamily="34" charset="-122"/>
                        </a:rPr>
                        <a:t>EDR </a:t>
                      </a:r>
                      <a:r>
                        <a:rPr kumimoji="0" lang="en-US" altLang="zh-CN" sz="1400" u="none" strike="noStrike" kern="1200" cap="none" normalizeH="0" baseline="0" dirty="0" err="1" smtClean="0">
                          <a:ln>
                            <a:noFill/>
                          </a:ln>
                          <a:effectLst/>
                          <a:sym typeface="微软雅黑" pitchFamily="34" charset="-122"/>
                        </a:rPr>
                        <a:t>Infiniband</a:t>
                      </a:r>
                      <a:r>
                        <a:rPr kumimoji="0" lang="zh-CN" altLang="en-US" sz="1400" u="none" strike="noStrike" kern="1200" cap="none" normalizeH="0" baseline="0" dirty="0" smtClean="0">
                          <a:ln>
                            <a:noFill/>
                          </a:ln>
                          <a:effectLst/>
                          <a:sym typeface="微软雅黑" pitchFamily="34" charset="-122"/>
                        </a:rPr>
                        <a:t>接口；</a:t>
                      </a:r>
                      <a:endParaRPr kumimoji="0" lang="en-US" altLang="zh-CN" sz="1400" u="none" strike="noStrike" kern="1200" cap="none" normalizeH="0" baseline="0" dirty="0" smtClean="0">
                        <a:ln>
                          <a:noFill/>
                        </a:ln>
                        <a:effectLst/>
                        <a:sym typeface="微软雅黑" pitchFamily="34" charset="-122"/>
                      </a:endParaRPr>
                    </a:p>
                    <a:p>
                      <a:pPr marL="342900" marR="0" lvl="0" indent="-342900" algn="l" defTabSz="914400" rtl="0" eaLnBrk="1" fontAlgn="base" latinLnBrk="0" hangingPunct="1">
                        <a:lnSpc>
                          <a:spcPct val="100000"/>
                        </a:lnSpc>
                        <a:spcBef>
                          <a:spcPct val="0"/>
                        </a:spcBef>
                        <a:spcAft>
                          <a:spcPct val="0"/>
                        </a:spcAft>
                        <a:buClrTx/>
                        <a:buSzTx/>
                        <a:buFont typeface="Arial" pitchFamily="34" charset="0"/>
                        <a:buAutoNum type="arabicPeriod"/>
                        <a:tabLst/>
                        <a:defRPr/>
                      </a:pPr>
                      <a:r>
                        <a:rPr kumimoji="0" lang="zh-CN" altLang="en-US" sz="1400" u="none" strike="noStrike" kern="1200" cap="none" normalizeH="0" baseline="0" dirty="0" smtClean="0">
                          <a:ln>
                            <a:noFill/>
                          </a:ln>
                          <a:solidFill>
                            <a:schemeClr val="dk1"/>
                          </a:solidFill>
                          <a:effectLst/>
                          <a:latin typeface="+mn-lt"/>
                          <a:ea typeface="+mn-ea"/>
                          <a:cs typeface="+mn-cs"/>
                          <a:sym typeface="微软雅黑" pitchFamily="34" charset="-122"/>
                        </a:rPr>
                        <a:t>对外提供</a:t>
                      </a:r>
                      <a:r>
                        <a:rPr kumimoji="0" lang="en-US" altLang="zh-CN" sz="1400" u="none" strike="noStrike" kern="1200" cap="none" normalizeH="0" baseline="0" dirty="0" smtClean="0">
                          <a:ln>
                            <a:noFill/>
                          </a:ln>
                          <a:solidFill>
                            <a:schemeClr val="dk1"/>
                          </a:solidFill>
                          <a:effectLst/>
                          <a:latin typeface="+mn-lt"/>
                          <a:ea typeface="+mn-ea"/>
                          <a:cs typeface="+mn-cs"/>
                          <a:sym typeface="微软雅黑" pitchFamily="34" charset="-122"/>
                        </a:rPr>
                        <a:t>20</a:t>
                      </a:r>
                      <a:r>
                        <a:rPr kumimoji="0" lang="zh-CN" altLang="en-US" sz="1400" u="none" strike="noStrike" kern="1200" cap="none" normalizeH="0" baseline="0" dirty="0" smtClean="0">
                          <a:ln>
                            <a:noFill/>
                          </a:ln>
                          <a:solidFill>
                            <a:schemeClr val="dk1"/>
                          </a:solidFill>
                          <a:effectLst/>
                          <a:latin typeface="+mn-lt"/>
                          <a:ea typeface="+mn-ea"/>
                          <a:cs typeface="+mn-cs"/>
                          <a:sym typeface="微软雅黑" pitchFamily="34" charset="-122"/>
                        </a:rPr>
                        <a:t>个</a:t>
                      </a:r>
                      <a:r>
                        <a:rPr kumimoji="0" lang="en-US" altLang="zh-CN" sz="1400" u="none" strike="noStrike" kern="1200" cap="none" normalizeH="0" baseline="0" dirty="0" smtClean="0">
                          <a:ln>
                            <a:noFill/>
                          </a:ln>
                          <a:solidFill>
                            <a:schemeClr val="dk1"/>
                          </a:solidFill>
                          <a:effectLst/>
                          <a:latin typeface="+mn-lt"/>
                          <a:ea typeface="+mn-ea"/>
                          <a:cs typeface="+mn-cs"/>
                          <a:sym typeface="微软雅黑" pitchFamily="34" charset="-122"/>
                        </a:rPr>
                        <a:t>10Gbps</a:t>
                      </a:r>
                      <a:r>
                        <a:rPr kumimoji="0" lang="zh-CN" altLang="en-US" sz="1400" u="none" strike="noStrike" kern="1200" cap="none" normalizeH="0" baseline="0" dirty="0" smtClean="0">
                          <a:ln>
                            <a:noFill/>
                          </a:ln>
                          <a:solidFill>
                            <a:schemeClr val="dk1"/>
                          </a:solidFill>
                          <a:effectLst/>
                          <a:latin typeface="+mn-lt"/>
                          <a:ea typeface="+mn-ea"/>
                          <a:cs typeface="+mn-cs"/>
                          <a:sym typeface="微软雅黑" pitchFamily="34" charset="-122"/>
                        </a:rPr>
                        <a:t> 万兆</a:t>
                      </a:r>
                      <a:r>
                        <a:rPr kumimoji="0" lang="en-US" altLang="zh-CN" sz="1400" u="none" strike="noStrike" kern="1200" cap="none" normalizeH="0" baseline="0" dirty="0" smtClean="0">
                          <a:ln>
                            <a:noFill/>
                          </a:ln>
                          <a:solidFill>
                            <a:schemeClr val="dk1"/>
                          </a:solidFill>
                          <a:effectLst/>
                          <a:latin typeface="+mn-lt"/>
                          <a:ea typeface="+mn-ea"/>
                          <a:cs typeface="+mn-cs"/>
                          <a:sym typeface="微软雅黑" pitchFamily="34" charset="-122"/>
                        </a:rPr>
                        <a:t>SFP+</a:t>
                      </a:r>
                      <a:r>
                        <a:rPr kumimoji="0" lang="zh-CN" altLang="en-US" sz="1400" u="none" strike="noStrike" kern="1200" cap="none" normalizeH="0" baseline="0" dirty="0" smtClean="0">
                          <a:ln>
                            <a:noFill/>
                          </a:ln>
                          <a:effectLst/>
                          <a:sym typeface="微软雅黑" pitchFamily="34" charset="-122"/>
                        </a:rPr>
                        <a:t>接口；</a:t>
                      </a:r>
                      <a:endParaRPr kumimoji="0" lang="en-US" altLang="zh-CN" sz="1400" u="none" strike="noStrike" kern="1200" cap="none" normalizeH="0" baseline="0" dirty="0" smtClean="0">
                        <a:ln>
                          <a:noFill/>
                        </a:ln>
                        <a:effectLst/>
                        <a:sym typeface="微软雅黑" pitchFamily="34" charset="-122"/>
                      </a:endParaRPr>
                    </a:p>
                  </a:txBody>
                  <a:tcPr marL="121920" marR="121920" horzOverflow="overflow"/>
                </a:tc>
              </a:tr>
              <a:tr h="693698">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微软雅黑" pitchFamily="34" charset="-122"/>
                        </a:rPr>
                        <a:t>千兆</a:t>
                      </a:r>
                      <a:endParaRPr kumimoji="0" lang="en-US" altLang="zh-CN" sz="1600" u="none" strike="noStrike" kern="1200" cap="none" normalizeH="0" baseline="0" dirty="0" smtClean="0">
                        <a:ln>
                          <a:noFill/>
                        </a:ln>
                        <a:effectLst/>
                        <a:sym typeface="微软雅黑"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微软雅黑" pitchFamily="34" charset="-122"/>
                        </a:rPr>
                        <a:t>网络</a:t>
                      </a:r>
                      <a:endParaRPr kumimoji="0" lang="zh-CN" altLang="en-US" sz="1600" u="none" strike="noStrike" kern="1200" cap="none" normalizeH="0" baseline="0" dirty="0" smtClean="0">
                        <a:ln>
                          <a:noFill/>
                        </a:ln>
                        <a:solidFill>
                          <a:schemeClr val="lt1"/>
                        </a:solidFill>
                        <a:effectLst/>
                        <a:latin typeface="微软雅黑" pitchFamily="34" charset="-122"/>
                        <a:ea typeface="微软雅黑" pitchFamily="34" charset="-122"/>
                        <a:cs typeface="+mn-cs"/>
                        <a:sym typeface="Calibri" pitchFamily="34" charset="0"/>
                      </a:endParaRPr>
                    </a:p>
                  </a:txBody>
                  <a:tcPr marL="121920" marR="121920" horzOverflow="overflow"/>
                </a:tc>
                <a:tc>
                  <a:txBody>
                    <a:bodyPr/>
                    <a:lstStyle/>
                    <a:p>
                      <a:pPr marL="342900" indent="-342900" eaLnBrk="0" hangingPunct="0">
                        <a:lnSpc>
                          <a:spcPct val="80000"/>
                        </a:lnSpc>
                        <a:spcBef>
                          <a:spcPct val="20000"/>
                        </a:spcBef>
                        <a:buFont typeface="Arial" pitchFamily="34" charset="0"/>
                        <a:buNone/>
                      </a:pPr>
                      <a:r>
                        <a:rPr kumimoji="0" lang="zh-CN" altLang="en-US" sz="1400" u="none" strike="noStrike" cap="none" normalizeH="0" baseline="0" dirty="0" smtClean="0">
                          <a:ln>
                            <a:noFill/>
                          </a:ln>
                          <a:effectLst/>
                          <a:sym typeface="微软雅黑" pitchFamily="34" charset="-122"/>
                        </a:rPr>
                        <a:t>刀箱对外提</a:t>
                      </a:r>
                      <a:r>
                        <a:rPr kumimoji="0" lang="zh-CN" altLang="en-US" sz="1400" u="none" strike="noStrike" kern="1200" cap="none" normalizeH="0" baseline="0" dirty="0" smtClean="0">
                          <a:ln>
                            <a:noFill/>
                          </a:ln>
                          <a:effectLst/>
                          <a:sym typeface="微软雅黑" pitchFamily="34" charset="-122"/>
                        </a:rPr>
                        <a:t>供：</a:t>
                      </a:r>
                      <a:r>
                        <a:rPr kumimoji="0" lang="en-US" altLang="zh-CN" sz="1400" u="none" strike="noStrike" kern="1200" cap="none" normalizeH="0" baseline="0" dirty="0" smtClean="0">
                          <a:ln>
                            <a:noFill/>
                          </a:ln>
                          <a:effectLst/>
                          <a:sym typeface="微软雅黑" pitchFamily="34" charset="-122"/>
                        </a:rPr>
                        <a:t>2 </a:t>
                      </a:r>
                      <a:r>
                        <a:rPr kumimoji="0" lang="zh-CN" altLang="en-US" sz="1400" u="none" strike="noStrike" kern="1200" cap="none" normalizeH="0" baseline="0" dirty="0" smtClean="0">
                          <a:ln>
                            <a:noFill/>
                          </a:ln>
                          <a:effectLst/>
                          <a:sym typeface="微软雅黑" pitchFamily="34" charset="-122"/>
                        </a:rPr>
                        <a:t>*千兆交换模块</a:t>
                      </a:r>
                      <a:endParaRPr kumimoji="0" lang="en-US" altLang="zh-CN" sz="1400" u="none" strike="noStrike" kern="1200" cap="none" normalizeH="0" baseline="0" dirty="0" smtClean="0">
                        <a:ln>
                          <a:noFill/>
                        </a:ln>
                        <a:effectLst/>
                        <a:sym typeface="微软雅黑" pitchFamily="34" charset="-122"/>
                      </a:endParaRPr>
                    </a:p>
                    <a:p>
                      <a:pPr marL="342900" indent="-342900" eaLnBrk="0" hangingPunct="0">
                        <a:lnSpc>
                          <a:spcPct val="80000"/>
                        </a:lnSpc>
                        <a:spcBef>
                          <a:spcPct val="20000"/>
                        </a:spcBef>
                        <a:buFont typeface="Arial" pitchFamily="34" charset="0"/>
                        <a:buNone/>
                      </a:pPr>
                      <a:r>
                        <a:rPr kumimoji="0" lang="zh-CN" altLang="en-US" sz="1400" u="none" strike="noStrike" kern="1200" cap="none" normalizeH="0" baseline="0" dirty="0" smtClean="0">
                          <a:ln>
                            <a:noFill/>
                          </a:ln>
                          <a:effectLst/>
                          <a:sym typeface="微软雅黑" pitchFamily="34" charset="-122"/>
                        </a:rPr>
                        <a:t>每个模块对外提供：</a:t>
                      </a:r>
                      <a:r>
                        <a:rPr kumimoji="0" lang="en-US" altLang="zh-CN" sz="1400" u="none" strike="noStrike" kern="1200" cap="none" normalizeH="0" baseline="0" dirty="0" smtClean="0">
                          <a:ln>
                            <a:noFill/>
                          </a:ln>
                          <a:effectLst/>
                          <a:sym typeface="微软雅黑" pitchFamily="34" charset="-122"/>
                        </a:rPr>
                        <a:t>6</a:t>
                      </a:r>
                      <a:r>
                        <a:rPr kumimoji="0" lang="zh-CN" altLang="en-US" sz="1400" u="none" strike="noStrike" kern="1200" cap="none" normalizeH="0" baseline="0" dirty="0" smtClean="0">
                          <a:ln>
                            <a:noFill/>
                          </a:ln>
                          <a:effectLst/>
                          <a:sym typeface="微软雅黑" pitchFamily="34" charset="-122"/>
                        </a:rPr>
                        <a:t>个千兆接口</a:t>
                      </a:r>
                      <a:r>
                        <a:rPr kumimoji="0" lang="en-US" altLang="zh-CN" sz="1400" u="none" strike="noStrike" kern="1200" cap="none" normalizeH="0" baseline="0" dirty="0" smtClean="0">
                          <a:ln>
                            <a:noFill/>
                          </a:ln>
                          <a:effectLst/>
                          <a:sym typeface="微软雅黑" pitchFamily="34" charset="-122"/>
                        </a:rPr>
                        <a:t>+2</a:t>
                      </a:r>
                      <a:r>
                        <a:rPr kumimoji="0" lang="zh-CN" altLang="en-US" sz="1400" u="none" strike="noStrike" kern="1200" cap="none" normalizeH="0" baseline="0" dirty="0" smtClean="0">
                          <a:ln>
                            <a:noFill/>
                          </a:ln>
                          <a:effectLst/>
                          <a:sym typeface="微软雅黑" pitchFamily="34" charset="-122"/>
                        </a:rPr>
                        <a:t>个</a:t>
                      </a:r>
                      <a:r>
                        <a:rPr kumimoji="0" lang="en-US" altLang="zh-CN" sz="1400" u="none" strike="noStrike" kern="1200" cap="none" normalizeH="0" baseline="0" dirty="0" smtClean="0">
                          <a:ln>
                            <a:noFill/>
                          </a:ln>
                          <a:effectLst/>
                          <a:sym typeface="微软雅黑" pitchFamily="34" charset="-122"/>
                        </a:rPr>
                        <a:t>SFP+</a:t>
                      </a:r>
                    </a:p>
                  </a:txBody>
                  <a:tcPr marL="121920" marR="121920" horzOverflow="overflow"/>
                </a:tc>
              </a:tr>
              <a:tr h="52118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kern="1200" cap="none" normalizeH="0" baseline="0" dirty="0" smtClean="0">
                          <a:ln>
                            <a:noFill/>
                          </a:ln>
                          <a:effectLst/>
                          <a:sym typeface="微软雅黑" pitchFamily="34" charset="-122"/>
                        </a:rPr>
                        <a:t>管理</a:t>
                      </a:r>
                      <a:endParaRPr kumimoji="0" lang="zh-CN" altLang="en-US" sz="1600" u="none" strike="noStrike" kern="1200" cap="none" normalizeH="0" baseline="0" dirty="0" smtClean="0">
                        <a:ln>
                          <a:noFill/>
                        </a:ln>
                        <a:solidFill>
                          <a:schemeClr val="lt1"/>
                        </a:solidFill>
                        <a:effectLst/>
                        <a:latin typeface="微软雅黑" pitchFamily="34" charset="-122"/>
                        <a:ea typeface="微软雅黑" pitchFamily="34" charset="-122"/>
                        <a:cs typeface="+mn-cs"/>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zh-CN" altLang="en-US" sz="1400" u="none" strike="noStrike" kern="1200" cap="none" normalizeH="0" baseline="0" dirty="0" smtClean="0">
                          <a:ln>
                            <a:noFill/>
                          </a:ln>
                          <a:effectLst/>
                          <a:sym typeface="微软雅黑" pitchFamily="34" charset="-122"/>
                        </a:rPr>
                        <a:t>提供</a:t>
                      </a:r>
                      <a:r>
                        <a:rPr kumimoji="0" lang="en-US" altLang="zh-CN" sz="1400" u="none" strike="noStrike" kern="1200" cap="none" normalizeH="0" baseline="0" dirty="0" smtClean="0">
                          <a:ln>
                            <a:noFill/>
                          </a:ln>
                          <a:effectLst/>
                          <a:sym typeface="微软雅黑" pitchFamily="34" charset="-122"/>
                        </a:rPr>
                        <a:t>1</a:t>
                      </a:r>
                      <a:r>
                        <a:rPr kumimoji="0" lang="zh-CN" altLang="en-US" sz="1400" u="none" strike="noStrike" kern="1200" cap="none" normalizeH="0" baseline="0" dirty="0" smtClean="0">
                          <a:ln>
                            <a:noFill/>
                          </a:ln>
                          <a:effectLst/>
                          <a:sym typeface="微软雅黑" pitchFamily="34" charset="-122"/>
                        </a:rPr>
                        <a:t>个</a:t>
                      </a:r>
                      <a:r>
                        <a:rPr kumimoji="0" lang="en-US" altLang="zh-CN" sz="1400" u="none" strike="noStrike" kern="1200" cap="none" normalizeH="0" baseline="0" dirty="0" smtClean="0">
                          <a:ln>
                            <a:noFill/>
                          </a:ln>
                          <a:effectLst/>
                          <a:sym typeface="微软雅黑" pitchFamily="34" charset="-122"/>
                        </a:rPr>
                        <a:t>CMM</a:t>
                      </a:r>
                      <a:r>
                        <a:rPr kumimoji="0" lang="zh-CN" altLang="en-US" sz="1400" u="none" strike="noStrike" kern="1200" cap="none" normalizeH="0" baseline="0" dirty="0" smtClean="0">
                          <a:ln>
                            <a:noFill/>
                          </a:ln>
                          <a:effectLst/>
                          <a:sym typeface="微软雅黑" pitchFamily="34" charset="-122"/>
                        </a:rPr>
                        <a:t>模块管理功能，支持</a:t>
                      </a:r>
                      <a:r>
                        <a:rPr kumimoji="0" lang="en-US" altLang="zh-CN" sz="1400" u="none" strike="noStrike" kern="1200" cap="none" normalizeH="0" baseline="0" dirty="0" smtClean="0">
                          <a:ln>
                            <a:noFill/>
                          </a:ln>
                          <a:effectLst/>
                          <a:sym typeface="微软雅黑" pitchFamily="34" charset="-122"/>
                        </a:rPr>
                        <a:t>IPMI</a:t>
                      </a:r>
                      <a:r>
                        <a:rPr kumimoji="0" lang="zh-CN" altLang="en-US" sz="1400" u="none" strike="noStrike" kern="1200" cap="none" normalizeH="0" baseline="0" dirty="0" smtClean="0">
                          <a:ln>
                            <a:noFill/>
                          </a:ln>
                          <a:effectLst/>
                          <a:sym typeface="微软雅黑" pitchFamily="34" charset="-122"/>
                        </a:rPr>
                        <a:t>和</a:t>
                      </a:r>
                      <a:r>
                        <a:rPr kumimoji="0" lang="en-US" altLang="zh-CN" sz="1400" u="none" strike="noStrike" kern="1200" cap="none" normalizeH="0" baseline="0" dirty="0" smtClean="0">
                          <a:ln>
                            <a:noFill/>
                          </a:ln>
                          <a:effectLst/>
                          <a:sym typeface="微软雅黑" pitchFamily="34" charset="-122"/>
                        </a:rPr>
                        <a:t>KVM over IP</a:t>
                      </a:r>
                      <a:r>
                        <a:rPr kumimoji="0" lang="zh-CN" altLang="en-US" sz="1400" u="none" strike="noStrike" kern="1200" cap="none" normalizeH="0" baseline="0" dirty="0" smtClean="0">
                          <a:ln>
                            <a:noFill/>
                          </a:ln>
                          <a:effectLst/>
                          <a:sym typeface="微软雅黑" pitchFamily="34" charset="-122"/>
                        </a:rPr>
                        <a:t>，提供基于</a:t>
                      </a:r>
                      <a:r>
                        <a:rPr kumimoji="0" lang="en-US" altLang="zh-CN" sz="1400" u="none" strike="noStrike" kern="1200" cap="none" normalizeH="0" baseline="0" dirty="0" smtClean="0">
                          <a:ln>
                            <a:noFill/>
                          </a:ln>
                          <a:effectLst/>
                          <a:sym typeface="微软雅黑" pitchFamily="34" charset="-122"/>
                        </a:rPr>
                        <a:t>web</a:t>
                      </a:r>
                      <a:r>
                        <a:rPr kumimoji="0" lang="zh-CN" altLang="en-US" sz="1400" u="none" strike="noStrike" kern="1200" cap="none" normalizeH="0" baseline="0" dirty="0" smtClean="0">
                          <a:ln>
                            <a:noFill/>
                          </a:ln>
                          <a:effectLst/>
                          <a:sym typeface="微软雅黑" pitchFamily="34" charset="-122"/>
                        </a:rPr>
                        <a:t>界面的嵌入式管理软件</a:t>
                      </a:r>
                      <a:endParaRPr kumimoji="0" lang="zh-CN" altLang="en-US" sz="1400" b="0" i="0" u="none" strike="noStrike" kern="1200" cap="none" normalizeH="0" baseline="0" dirty="0" smtClean="0">
                        <a:ln>
                          <a:noFill/>
                        </a:ln>
                        <a:solidFill>
                          <a:schemeClr val="tx1"/>
                        </a:solidFill>
                        <a:effectLst/>
                        <a:latin typeface="微软雅黑" pitchFamily="34" charset="-122"/>
                        <a:ea typeface="微软雅黑" pitchFamily="34" charset="-122"/>
                        <a:cs typeface="+mn-cs"/>
                        <a:sym typeface="Calibri" pitchFamily="34" charset="0"/>
                      </a:endParaRPr>
                    </a:p>
                  </a:txBody>
                  <a:tcPr marL="121920" marR="121920" horzOverflow="overflow"/>
                </a:tc>
              </a:tr>
              <a:tr h="37092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sym typeface="微软雅黑" pitchFamily="34" charset="-122"/>
                        </a:rPr>
                        <a:t>散热</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u="none" strike="noStrike" cap="none" normalizeH="0" baseline="0" dirty="0" smtClean="0">
                          <a:ln>
                            <a:noFill/>
                          </a:ln>
                          <a:effectLst/>
                          <a:sym typeface="宋体" pitchFamily="2" charset="-122"/>
                        </a:rPr>
                        <a:t>支持</a:t>
                      </a:r>
                      <a:r>
                        <a:rPr kumimoji="0" lang="en-US" altLang="zh-CN" sz="1400" u="none" strike="noStrike" cap="none" normalizeH="0" baseline="0" dirty="0" smtClean="0">
                          <a:ln>
                            <a:noFill/>
                          </a:ln>
                          <a:effectLst/>
                          <a:sym typeface="宋体" pitchFamily="2" charset="-122"/>
                        </a:rPr>
                        <a:t>5</a:t>
                      </a:r>
                      <a:r>
                        <a:rPr kumimoji="0" lang="zh-CN" altLang="en-US" sz="1400" u="none" strike="noStrike" cap="none" normalizeH="0" baseline="0" dirty="0" smtClean="0">
                          <a:ln>
                            <a:noFill/>
                          </a:ln>
                          <a:effectLst/>
                          <a:sym typeface="宋体" pitchFamily="2" charset="-122"/>
                        </a:rPr>
                        <a:t>组灵动智能散热模组</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r>
              <a:tr h="521183">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sym typeface="微软雅黑" pitchFamily="34" charset="-122"/>
                        </a:rPr>
                        <a:t>供电</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u="none" strike="noStrike" cap="none" normalizeH="0" baseline="0" dirty="0" smtClean="0">
                          <a:ln>
                            <a:noFill/>
                          </a:ln>
                          <a:effectLst/>
                          <a:sym typeface="微软雅黑" pitchFamily="34" charset="-122"/>
                        </a:rPr>
                        <a:t>4</a:t>
                      </a:r>
                      <a:r>
                        <a:rPr kumimoji="0" lang="zh-CN" altLang="en-US" sz="1400" u="none" strike="noStrike" cap="none" normalizeH="0" baseline="0" dirty="0" smtClean="0">
                          <a:ln>
                            <a:noFill/>
                          </a:ln>
                          <a:effectLst/>
                          <a:sym typeface="微软雅黑" pitchFamily="34" charset="-122"/>
                        </a:rPr>
                        <a:t>组高效热插拔冗余电源，</a:t>
                      </a:r>
                      <a:endParaRPr kumimoji="0" lang="en-US" altLang="zh-CN" sz="1400" u="none" strike="noStrike" cap="none" normalizeH="0" baseline="0" dirty="0" smtClean="0">
                        <a:ln>
                          <a:noFill/>
                        </a:ln>
                        <a:effectLst/>
                        <a:sym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u="none" strike="noStrike" cap="none" normalizeH="0" baseline="0" dirty="0" smtClean="0">
                          <a:ln>
                            <a:noFill/>
                          </a:ln>
                          <a:effectLst/>
                          <a:sym typeface="微软雅黑" pitchFamily="34" charset="-122"/>
                        </a:rPr>
                        <a:t>单体白金电源效率达</a:t>
                      </a:r>
                      <a:r>
                        <a:rPr kumimoji="0" lang="en-US" altLang="zh-CN" sz="1400" u="none" strike="noStrike" cap="none" normalizeH="0" baseline="0" dirty="0" smtClean="0">
                          <a:ln>
                            <a:noFill/>
                          </a:ln>
                          <a:effectLst/>
                          <a:sym typeface="微软雅黑" pitchFamily="34" charset="-122"/>
                        </a:rPr>
                        <a:t>94%</a:t>
                      </a:r>
                      <a:r>
                        <a:rPr kumimoji="0" lang="zh-CN" altLang="en-US" sz="1400" u="none" strike="noStrike" cap="none" normalizeH="0" baseline="0" dirty="0" smtClean="0">
                          <a:ln>
                            <a:noFill/>
                          </a:ln>
                          <a:effectLst/>
                          <a:sym typeface="微软雅黑" pitchFamily="34" charset="-122"/>
                        </a:rPr>
                        <a:t>以上</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r>
              <a:tr h="370924">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600" u="none" strike="noStrike" cap="none" normalizeH="0" baseline="0" dirty="0" smtClean="0">
                          <a:ln>
                            <a:noFill/>
                          </a:ln>
                          <a:effectLst/>
                          <a:sym typeface="微软雅黑" pitchFamily="34" charset="-122"/>
                        </a:rPr>
                        <a:t>外形</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400" u="none" strike="noStrike" cap="none" normalizeH="0" baseline="0" dirty="0" smtClean="0">
                          <a:ln>
                            <a:noFill/>
                          </a:ln>
                          <a:effectLst/>
                          <a:sym typeface="微软雅黑" pitchFamily="34" charset="-122"/>
                        </a:rPr>
                        <a:t>5U</a:t>
                      </a:r>
                      <a:r>
                        <a:rPr kumimoji="0" lang="zh-CN" altLang="en-US" sz="1400" u="none" strike="noStrike" cap="none" normalizeH="0" baseline="0" dirty="0" smtClean="0">
                          <a:ln>
                            <a:noFill/>
                          </a:ln>
                          <a:effectLst/>
                          <a:sym typeface="微软雅黑" pitchFamily="34" charset="-122"/>
                        </a:rPr>
                        <a:t>刀片式服务器</a:t>
                      </a:r>
                      <a:endParaRPr kumimoji="0" lang="zh-CN" altLang="en-US" sz="2800" b="0" i="0" u="none" strike="noStrike" cap="none" normalizeH="0" baseline="0" dirty="0" smtClean="0">
                        <a:ln>
                          <a:noFill/>
                        </a:ln>
                        <a:solidFill>
                          <a:schemeClr val="tx1"/>
                        </a:solidFill>
                        <a:effectLst/>
                        <a:latin typeface="微软雅黑" pitchFamily="34" charset="-122"/>
                        <a:ea typeface="微软雅黑" pitchFamily="34" charset="-122"/>
                        <a:sym typeface="Calibri" pitchFamily="34" charset="0"/>
                      </a:endParaRPr>
                    </a:p>
                  </a:txBody>
                  <a:tcPr marL="121920" marR="121920" horzOverflow="overflow"/>
                </a:tc>
              </a:tr>
            </a:tbl>
          </a:graphicData>
        </a:graphic>
      </p:graphicFrame>
      <p:sp>
        <p:nvSpPr>
          <p:cNvPr id="7" name="剪去同侧角的矩形 6"/>
          <p:cNvSpPr/>
          <p:nvPr/>
        </p:nvSpPr>
        <p:spPr>
          <a:xfrm>
            <a:off x="52072" y="1196755"/>
            <a:ext cx="5467865" cy="432611"/>
          </a:xfrm>
          <a:prstGeom prst="snip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prstClr val="white"/>
                </a:solidFill>
                <a:latin typeface="微软雅黑" pitchFamily="34" charset="-122"/>
                <a:ea typeface="微软雅黑" pitchFamily="34" charset="-122"/>
              </a:rPr>
              <a:t>TC4600E</a:t>
            </a:r>
            <a:endParaRPr lang="zh-CN" altLang="en-US" sz="2400" b="1" dirty="0">
              <a:solidFill>
                <a:prstClr val="white"/>
              </a:solidFill>
              <a:latin typeface="微软雅黑" pitchFamily="34" charset="-122"/>
              <a:ea typeface="微软雅黑"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667" y="1628803"/>
            <a:ext cx="6330747" cy="2670783"/>
          </a:xfrm>
          <a:prstGeom prst="rect">
            <a:avLst/>
          </a:prstGeom>
        </p:spPr>
      </p:pic>
      <p:sp>
        <p:nvSpPr>
          <p:cNvPr id="12" name="矩形 11"/>
          <p:cNvSpPr/>
          <p:nvPr/>
        </p:nvSpPr>
        <p:spPr>
          <a:xfrm>
            <a:off x="47330" y="1628800"/>
            <a:ext cx="5472607" cy="25202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Calibri"/>
              <a:ea typeface="宋体"/>
            </a:endParaRPr>
          </a:p>
        </p:txBody>
      </p:sp>
      <p:sp>
        <p:nvSpPr>
          <p:cNvPr id="10" name="上凸带形 9"/>
          <p:cNvSpPr/>
          <p:nvPr/>
        </p:nvSpPr>
        <p:spPr>
          <a:xfrm>
            <a:off x="-53882" y="4653139"/>
            <a:ext cx="6053873" cy="1313909"/>
          </a:xfrm>
          <a:prstGeom prst="ribbon2">
            <a:avLst>
              <a:gd name="adj1" fmla="val 23386"/>
              <a:gd name="adj2" fmla="val 67917"/>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sz="1400" b="1" dirty="0">
              <a:solidFill>
                <a:prstClr val="white"/>
              </a:solidFill>
              <a:latin typeface="微软雅黑" pitchFamily="34" charset="-122"/>
              <a:ea typeface="微软雅黑" pitchFamily="34" charset="-122"/>
            </a:endParaRPr>
          </a:p>
        </p:txBody>
      </p:sp>
      <p:sp>
        <p:nvSpPr>
          <p:cNvPr id="13" name="内容占位符 2"/>
          <p:cNvSpPr>
            <a:spLocks/>
          </p:cNvSpPr>
          <p:nvPr/>
        </p:nvSpPr>
        <p:spPr bwMode="auto">
          <a:xfrm>
            <a:off x="204069" y="4754684"/>
            <a:ext cx="5537969" cy="493838"/>
          </a:xfrm>
          <a:prstGeom prst="rect">
            <a:avLst/>
          </a:prstGeom>
          <a:noFill/>
          <a:ln w="9525">
            <a:noFill/>
            <a:miter lim="800000"/>
            <a:headEnd/>
            <a:tailEnd/>
          </a:ln>
        </p:spPr>
        <p:txBody>
          <a:bodyPr/>
          <a:lstStyle/>
          <a:p>
            <a:pPr algn="ctr">
              <a:spcBef>
                <a:spcPct val="0"/>
              </a:spcBef>
              <a:defRPr/>
            </a:pPr>
            <a:r>
              <a:rPr lang="zh-CN" altLang="en-US" sz="2400" b="1" dirty="0" smtClean="0">
                <a:solidFill>
                  <a:prstClr val="white"/>
                </a:solidFill>
                <a:latin typeface="微软雅黑" pitchFamily="34" charset="-122"/>
                <a:ea typeface="微软雅黑" pitchFamily="34" charset="-122"/>
              </a:rPr>
              <a:t>全球首款</a:t>
            </a:r>
            <a:endParaRPr lang="en-US" altLang="zh-CN" sz="2400" b="1" dirty="0" smtClean="0">
              <a:solidFill>
                <a:prstClr val="white"/>
              </a:solidFill>
              <a:latin typeface="微软雅黑" pitchFamily="34" charset="-122"/>
              <a:ea typeface="微软雅黑" pitchFamily="34" charset="-122"/>
            </a:endParaRPr>
          </a:p>
          <a:p>
            <a:pPr algn="ctr">
              <a:spcBef>
                <a:spcPct val="0"/>
              </a:spcBef>
              <a:defRPr/>
            </a:pPr>
            <a:r>
              <a:rPr lang="zh-CN" altLang="en-US" sz="2400" b="1" dirty="0" smtClean="0">
                <a:solidFill>
                  <a:prstClr val="white"/>
                </a:solidFill>
                <a:latin typeface="微软雅黑" pitchFamily="34" charset="-122"/>
                <a:ea typeface="微软雅黑" pitchFamily="34" charset="-122"/>
              </a:rPr>
              <a:t>支持</a:t>
            </a:r>
            <a:r>
              <a:rPr lang="en-US" altLang="zh-CN" sz="2400" b="1" dirty="0" smtClean="0">
                <a:solidFill>
                  <a:prstClr val="white"/>
                </a:solidFill>
                <a:latin typeface="微软雅黑" pitchFamily="34" charset="-122"/>
                <a:ea typeface="微软雅黑" pitchFamily="34" charset="-122"/>
              </a:rPr>
              <a:t>100G IB</a:t>
            </a:r>
            <a:r>
              <a:rPr lang="zh-CN" altLang="en-US" sz="2400" b="1" dirty="0" smtClean="0">
                <a:solidFill>
                  <a:prstClr val="white"/>
                </a:solidFill>
                <a:latin typeface="微软雅黑" pitchFamily="34" charset="-122"/>
                <a:ea typeface="微软雅黑" pitchFamily="34" charset="-122"/>
              </a:rPr>
              <a:t>高速系统</a:t>
            </a:r>
            <a:endParaRPr lang="zh-CN" altLang="en-US" sz="2400" b="1" dirty="0">
              <a:solidFill>
                <a:prstClr val="white"/>
              </a:solidFill>
              <a:latin typeface="微软雅黑" pitchFamily="34" charset="-122"/>
              <a:ea typeface="微软雅黑" pitchFamily="34" charset="-122"/>
            </a:endParaRPr>
          </a:p>
          <a:p>
            <a:pPr algn="ctr">
              <a:spcBef>
                <a:spcPct val="0"/>
              </a:spcBef>
              <a:defRPr/>
            </a:pPr>
            <a:endParaRPr lang="zh-CN" altLang="en-US" sz="2400" b="1" dirty="0">
              <a:solidFill>
                <a:prstClr val="white"/>
              </a:solidFill>
              <a:latin typeface="微软雅黑" pitchFamily="-111" charset="-122"/>
              <a:ea typeface="微软雅黑" pitchFamily="-111" charset="-122"/>
              <a:sym typeface="Arial" pitchFamily="34" charset="0"/>
            </a:endParaRPr>
          </a:p>
        </p:txBody>
      </p:sp>
    </p:spTree>
    <p:extLst>
      <p:ext uri="{BB962C8B-B14F-4D97-AF65-F5344CB8AC3E}">
        <p14:creationId xmlns:p14="http://schemas.microsoft.com/office/powerpoint/2010/main" val="35290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9"/>
          <p:cNvGraphicFramePr>
            <a:graphicFrameLocks noGrp="1"/>
          </p:cNvGraphicFramePr>
          <p:nvPr>
            <p:extLst>
              <p:ext uri="{D42A27DB-BD31-4B8C-83A1-F6EECF244321}">
                <p14:modId xmlns:p14="http://schemas.microsoft.com/office/powerpoint/2010/main" val="3728205988"/>
              </p:ext>
            </p:extLst>
          </p:nvPr>
        </p:nvGraphicFramePr>
        <p:xfrm>
          <a:off x="47329" y="2636912"/>
          <a:ext cx="3694584" cy="4010529"/>
        </p:xfrm>
        <a:graphic>
          <a:graphicData uri="http://schemas.openxmlformats.org/drawingml/2006/table">
            <a:tbl>
              <a:tblPr/>
              <a:tblGrid>
                <a:gridCol w="687365"/>
                <a:gridCol w="3007219"/>
              </a:tblGrid>
              <a:tr h="40164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型号</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CB50-G20</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CB60-G20</a:t>
                      </a:r>
                      <a:endParaRPr kumimoji="0" lang="en-US" altLang="zh-CN" sz="16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52438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intel</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E5-2600V3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系列</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135w CPU</a:t>
                      </a:r>
                      <a:endPar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96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内存</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16/24 </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DDR4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插槽，</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2133/1866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Mhz,DIMM</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75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tx1"/>
                          </a:solidFill>
                          <a:effectLst/>
                          <a:latin typeface="微软雅黑" pitchFamily="34" charset="-122"/>
                          <a:ea typeface="微软雅黑" pitchFamily="34" charset="-122"/>
                        </a:rPr>
                        <a:t>硬盘</a:t>
                      </a:r>
                      <a:endParaRPr kumimoji="0" lang="en-US" sz="1400" b="0" i="0" u="none" strike="noStrike" cap="none" normalizeH="0" baseline="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最大支持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3</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个本地</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2.5</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寸</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SAS/SSD/SATA</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硬盘</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PCI-E×8 </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标准卡</a:t>
                      </a:r>
                      <a:endPar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5065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RAID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可选择支持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7275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接口</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PCI-E </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标准卡</a:t>
                      </a:r>
                      <a:endPar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zh-CN" sz="1400" b="0" i="0" u="none" strike="noStrike" cap="none" normalizeH="0" baseline="0" dirty="0" smtClean="0">
                        <a:ln>
                          <a:noFill/>
                        </a:ln>
                        <a:solidFill>
                          <a:srgbClr val="95B3D7"/>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55" y="921543"/>
            <a:ext cx="2830488" cy="1643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2047138"/>
            <a:ext cx="1008112" cy="46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059" y="864851"/>
            <a:ext cx="3442628" cy="1583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347" y="1990443"/>
            <a:ext cx="1008112" cy="46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6" name="Group 39"/>
          <p:cNvGraphicFramePr>
            <a:graphicFrameLocks noGrp="1"/>
          </p:cNvGraphicFramePr>
          <p:nvPr>
            <p:extLst>
              <p:ext uri="{D42A27DB-BD31-4B8C-83A1-F6EECF244321}">
                <p14:modId xmlns:p14="http://schemas.microsoft.com/office/powerpoint/2010/main" val="394582510"/>
              </p:ext>
            </p:extLst>
          </p:nvPr>
        </p:nvGraphicFramePr>
        <p:xfrm>
          <a:off x="4185880" y="2650980"/>
          <a:ext cx="3694584" cy="3683642"/>
        </p:xfrm>
        <a:graphic>
          <a:graphicData uri="http://schemas.openxmlformats.org/drawingml/2006/table">
            <a:tbl>
              <a:tblPr/>
              <a:tblGrid>
                <a:gridCol w="687365"/>
                <a:gridCol w="3007219"/>
              </a:tblGrid>
              <a:tr h="40164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型号</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CB50-S20</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CB60-S20</a:t>
                      </a:r>
                      <a:endParaRPr kumimoji="0" lang="en-US" altLang="zh-CN" sz="16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52438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intel</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E5-2600V3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系列</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135w CPU</a:t>
                      </a:r>
                      <a:endPar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96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内存</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16/24 </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DDR4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插槽，</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2133/1866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Mhz,DIMM</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75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tx1"/>
                          </a:solidFill>
                          <a:effectLst/>
                          <a:latin typeface="微软雅黑" pitchFamily="34" charset="-122"/>
                          <a:ea typeface="微软雅黑" pitchFamily="34" charset="-122"/>
                        </a:rPr>
                        <a:t>硬盘</a:t>
                      </a:r>
                      <a:endParaRPr kumimoji="0" lang="en-US" sz="1400" b="0" i="0" u="none" strike="noStrike" cap="none" normalizeH="0" baseline="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最大支持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16</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个本地</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2.5</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寸</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SAS/SSD/SATA</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硬盘</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5065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RAID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可选择支持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7275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接口</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zh-CN" sz="1400" b="0" i="0" u="none" strike="noStrike" cap="none" normalizeH="0" baseline="0" dirty="0" smtClean="0">
                        <a:ln>
                          <a:noFill/>
                        </a:ln>
                        <a:solidFill>
                          <a:srgbClr val="95B3D7"/>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graphicFrame>
        <p:nvGraphicFramePr>
          <p:cNvPr id="17" name="Group 39"/>
          <p:cNvGraphicFramePr>
            <a:graphicFrameLocks noGrp="1"/>
          </p:cNvGraphicFramePr>
          <p:nvPr>
            <p:extLst>
              <p:ext uri="{D42A27DB-BD31-4B8C-83A1-F6EECF244321}">
                <p14:modId xmlns:p14="http://schemas.microsoft.com/office/powerpoint/2010/main" val="2736933588"/>
              </p:ext>
            </p:extLst>
          </p:nvPr>
        </p:nvGraphicFramePr>
        <p:xfrm>
          <a:off x="8354077" y="2657499"/>
          <a:ext cx="3694584" cy="3855765"/>
        </p:xfrm>
        <a:graphic>
          <a:graphicData uri="http://schemas.openxmlformats.org/drawingml/2006/table">
            <a:tbl>
              <a:tblPr/>
              <a:tblGrid>
                <a:gridCol w="687365"/>
                <a:gridCol w="3007219"/>
              </a:tblGrid>
              <a:tr h="401640">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型号</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CB50-E20</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1600" b="1" i="0" u="none" strike="noStrike" cap="none" normalizeH="0" baseline="0" dirty="0" smtClean="0">
                          <a:ln>
                            <a:noFill/>
                          </a:ln>
                          <a:solidFill>
                            <a:schemeClr val="bg1"/>
                          </a:solidFill>
                          <a:effectLst/>
                          <a:latin typeface="微软雅黑" pitchFamily="34" charset="-122"/>
                          <a:ea typeface="微软雅黑" pitchFamily="34" charset="-122"/>
                        </a:rPr>
                        <a:t>CB60-E20</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524382">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2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intel</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E5-2600V3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系列</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135w CPU</a:t>
                      </a:r>
                      <a:endPar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996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内存</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16/24 </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DDR4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插槽，</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2133/1866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Mhz,DIMM</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76756">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tx1"/>
                          </a:solidFill>
                          <a:effectLst/>
                          <a:latin typeface="微软雅黑" pitchFamily="34" charset="-122"/>
                          <a:ea typeface="微软雅黑" pitchFamily="34" charset="-122"/>
                        </a:rPr>
                        <a:t>硬盘</a:t>
                      </a:r>
                      <a:endParaRPr kumimoji="0" lang="en-US" sz="1400" b="0" i="0" u="none" strike="noStrike" cap="none" normalizeH="0" baseline="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最大支持</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个本地</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2.5</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寸</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SAS</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硬盘</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5065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RAID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可选择支持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72757">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接口</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PCI-E </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标准卡</a:t>
                      </a:r>
                      <a:endPar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同时支持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GPU </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卡</a:t>
                      </a:r>
                      <a:endPar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1368" y="921543"/>
            <a:ext cx="2959261" cy="13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3888" y="2004511"/>
            <a:ext cx="1008112" cy="46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文本占位符 3"/>
          <p:cNvSpPr>
            <a:spLocks noGrp="1"/>
          </p:cNvSpPr>
          <p:nvPr>
            <p:ph type="body" sz="quarter" idx="13"/>
          </p:nvPr>
        </p:nvSpPr>
        <p:spPr/>
        <p:txBody>
          <a:bodyPr/>
          <a:lstStyle/>
          <a:p>
            <a:pPr>
              <a:defRPr/>
            </a:pPr>
            <a:r>
              <a:rPr lang="en-US" altLang="zh-CN" b="1" dirty="0" smtClean="0">
                <a:sym typeface="Arial" pitchFamily="34" charset="0"/>
              </a:rPr>
              <a:t>TC6600--</a:t>
            </a:r>
            <a:r>
              <a:rPr lang="en-US" altLang="zh-CN" sz="2000" b="1" dirty="0" smtClean="0">
                <a:sym typeface="Arial" pitchFamily="34" charset="0"/>
              </a:rPr>
              <a:t>Intel </a:t>
            </a:r>
            <a:r>
              <a:rPr lang="en-US" altLang="zh-CN" sz="2000" b="1" dirty="0" err="1" smtClean="0">
                <a:sym typeface="Arial" pitchFamily="34" charset="0"/>
              </a:rPr>
              <a:t>Grantly</a:t>
            </a:r>
            <a:r>
              <a:rPr lang="en-US" altLang="zh-CN" sz="2000" b="1" dirty="0" smtClean="0">
                <a:sym typeface="Arial" pitchFamily="34" charset="0"/>
              </a:rPr>
              <a:t> E5-2600V3 </a:t>
            </a:r>
            <a:r>
              <a:rPr lang="zh-CN" altLang="en-US" sz="2000" b="1" dirty="0" smtClean="0">
                <a:sym typeface="Arial" pitchFamily="34" charset="0"/>
              </a:rPr>
              <a:t>双路</a:t>
            </a:r>
            <a:r>
              <a:rPr lang="zh-CN" altLang="en-US" sz="2000" b="1" dirty="0">
                <a:sym typeface="Arial" pitchFamily="34" charset="0"/>
              </a:rPr>
              <a:t>计算</a:t>
            </a:r>
            <a:r>
              <a:rPr lang="zh-CN" altLang="en-US" sz="2000" b="1" dirty="0" smtClean="0">
                <a:sym typeface="Arial" pitchFamily="34" charset="0"/>
              </a:rPr>
              <a:t>节点</a:t>
            </a:r>
            <a:endParaRPr lang="en-US" altLang="zh-C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2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pPr>
              <a:defRPr/>
            </a:pPr>
            <a:r>
              <a:rPr lang="en-US" altLang="zh-CN" b="1" dirty="0" smtClean="0">
                <a:sym typeface="Arial" pitchFamily="34" charset="0"/>
              </a:rPr>
              <a:t>TC6600--</a:t>
            </a:r>
            <a:r>
              <a:rPr lang="en-US" altLang="zh-CN" sz="2000" b="1" dirty="0" smtClean="0">
                <a:sym typeface="Arial" pitchFamily="34" charset="0"/>
              </a:rPr>
              <a:t>Intel </a:t>
            </a:r>
            <a:r>
              <a:rPr lang="en-US" altLang="zh-CN" sz="2000" b="1" dirty="0" err="1">
                <a:sym typeface="Arial" pitchFamily="34" charset="0"/>
              </a:rPr>
              <a:t>Brickland</a:t>
            </a:r>
            <a:r>
              <a:rPr lang="en-US" altLang="zh-CN" sz="2000" b="1" dirty="0">
                <a:sym typeface="Arial" pitchFamily="34" charset="0"/>
              </a:rPr>
              <a:t> </a:t>
            </a:r>
            <a:r>
              <a:rPr lang="zh-CN" altLang="en-US" sz="2000" b="1" dirty="0" smtClean="0">
                <a:sym typeface="Arial" pitchFamily="34" charset="0"/>
              </a:rPr>
              <a:t>和</a:t>
            </a:r>
            <a:r>
              <a:rPr lang="en-US" altLang="zh-CN" sz="2000" b="1" dirty="0" smtClean="0">
                <a:sym typeface="Arial" pitchFamily="34" charset="0"/>
              </a:rPr>
              <a:t>AMD 6300 </a:t>
            </a:r>
            <a:r>
              <a:rPr lang="zh-CN" altLang="en-US" sz="2000" b="1" dirty="0" smtClean="0">
                <a:sym typeface="Arial" pitchFamily="34" charset="0"/>
              </a:rPr>
              <a:t>四</a:t>
            </a:r>
            <a:r>
              <a:rPr lang="zh-CN" altLang="en-US" sz="2000" b="1" dirty="0">
                <a:sym typeface="Arial" pitchFamily="34" charset="0"/>
              </a:rPr>
              <a:t>路计算</a:t>
            </a:r>
            <a:r>
              <a:rPr lang="zh-CN" altLang="en-US" sz="2000" b="1" dirty="0" smtClean="0">
                <a:sym typeface="Arial" pitchFamily="34" charset="0"/>
              </a:rPr>
              <a:t>节点</a:t>
            </a:r>
            <a:endParaRPr lang="en-US" altLang="zh-CN" sz="1600" b="1" dirty="0">
              <a:solidFill>
                <a:srgbClr val="FF0000"/>
              </a:solidFill>
              <a:latin typeface="Arial" panose="020B0604020202020204" pitchFamily="34" charset="0"/>
              <a:cs typeface="Arial" panose="020B0604020202020204" pitchFamily="34" charset="0"/>
            </a:endParaRPr>
          </a:p>
        </p:txBody>
      </p:sp>
      <p:graphicFrame>
        <p:nvGraphicFramePr>
          <p:cNvPr id="11" name="Group 39"/>
          <p:cNvGraphicFramePr>
            <a:graphicFrameLocks noGrp="1"/>
          </p:cNvGraphicFramePr>
          <p:nvPr>
            <p:extLst>
              <p:ext uri="{D42A27DB-BD31-4B8C-83A1-F6EECF244321}">
                <p14:modId xmlns:p14="http://schemas.microsoft.com/office/powerpoint/2010/main" val="1037160664"/>
              </p:ext>
            </p:extLst>
          </p:nvPr>
        </p:nvGraphicFramePr>
        <p:xfrm>
          <a:off x="527384" y="2996955"/>
          <a:ext cx="4320673" cy="3622994"/>
        </p:xfrm>
        <a:graphic>
          <a:graphicData uri="http://schemas.openxmlformats.org/drawingml/2006/table">
            <a:tbl>
              <a:tblPr/>
              <a:tblGrid>
                <a:gridCol w="1152417"/>
                <a:gridCol w="3168256"/>
              </a:tblGrid>
              <a:tr h="3968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型号</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2000" b="1" i="0" u="none" strike="noStrike" cap="none" normalizeH="0" baseline="0" dirty="0" smtClean="0">
                          <a:ln>
                            <a:noFill/>
                          </a:ln>
                          <a:solidFill>
                            <a:schemeClr val="bg1"/>
                          </a:solidFill>
                          <a:effectLst/>
                          <a:latin typeface="微软雅黑" pitchFamily="34" charset="-122"/>
                          <a:ea typeface="微软雅黑" pitchFamily="34" charset="-122"/>
                        </a:rPr>
                        <a:t>CB80-G20</a:t>
                      </a:r>
                      <a:endParaRPr kumimoji="0" lang="en-US" altLang="zh-CN" sz="20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intel</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 E7-4800V2/V3</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系列</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130w CPU</a:t>
                      </a:r>
                      <a:endPar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30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内存</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48</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DDR3</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插槽</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1600/1333/1066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Mhz</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LV DIMM</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tx1"/>
                          </a:solidFill>
                          <a:effectLst/>
                          <a:latin typeface="微软雅黑" pitchFamily="34" charset="-122"/>
                          <a:ea typeface="微软雅黑" pitchFamily="34" charset="-122"/>
                        </a:rPr>
                        <a:t>硬盘</a:t>
                      </a:r>
                      <a:endParaRPr kumimoji="0" lang="en-US" sz="1400" b="0" i="0" u="none" strike="noStrike" cap="none" normalizeH="0" baseline="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个本地</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2.5</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寸</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SAS/SATA/SSD</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硬盘</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smtClean="0">
                          <a:ln>
                            <a:noFill/>
                          </a:ln>
                          <a:solidFill>
                            <a:schemeClr val="tx1"/>
                          </a:solidFill>
                          <a:effectLst/>
                          <a:latin typeface="微软雅黑" pitchFamily="34" charset="-122"/>
                          <a:ea typeface="微软雅黑" pitchFamily="34" charset="-122"/>
                        </a:rPr>
                        <a:t>RAID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同时支持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35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接口</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 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altLang="zh-CN" sz="1400" b="0" i="0" u="none" strike="noStrike" cap="none" normalizeH="0" baseline="0" dirty="0" smtClean="0">
                        <a:ln>
                          <a:noFill/>
                        </a:ln>
                        <a:solidFill>
                          <a:srgbClr val="95B3D7"/>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836" y="1043804"/>
            <a:ext cx="3240360" cy="1660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927" y="2474341"/>
            <a:ext cx="1008112" cy="460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075" y="802300"/>
            <a:ext cx="3370584" cy="1902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8" name="Group 39"/>
          <p:cNvGraphicFramePr>
            <a:graphicFrameLocks noGrp="1"/>
          </p:cNvGraphicFramePr>
          <p:nvPr>
            <p:extLst>
              <p:ext uri="{D42A27DB-BD31-4B8C-83A1-F6EECF244321}">
                <p14:modId xmlns:p14="http://schemas.microsoft.com/office/powerpoint/2010/main" val="3087033614"/>
              </p:ext>
            </p:extLst>
          </p:nvPr>
        </p:nvGraphicFramePr>
        <p:xfrm>
          <a:off x="6479852" y="2996954"/>
          <a:ext cx="4608705" cy="3464562"/>
        </p:xfrm>
        <a:graphic>
          <a:graphicData uri="http://schemas.openxmlformats.org/drawingml/2006/table">
            <a:tbl>
              <a:tblPr/>
              <a:tblGrid>
                <a:gridCol w="1229241"/>
                <a:gridCol w="3379464"/>
              </a:tblGrid>
              <a:tr h="3968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型号</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pPr>
                      <a:r>
                        <a:rPr kumimoji="1" lang="en-US" altLang="zh-CN" sz="2000" b="1" i="0" u="none" strike="noStrike" cap="none" normalizeH="0" baseline="0" dirty="0" smtClean="0">
                          <a:ln>
                            <a:noFill/>
                          </a:ln>
                          <a:solidFill>
                            <a:schemeClr val="bg1"/>
                          </a:solidFill>
                          <a:effectLst/>
                          <a:latin typeface="微软雅黑" pitchFamily="34" charset="-122"/>
                          <a:ea typeface="微软雅黑" pitchFamily="34" charset="-122"/>
                        </a:rPr>
                        <a:t>CB85-G10</a:t>
                      </a:r>
                      <a:endParaRPr kumimoji="0" lang="en-US" altLang="zh-CN" sz="2000" b="1" i="0" u="none" strike="noStrike" cap="none" normalizeH="0" baseline="0" dirty="0" smtClean="0">
                        <a:ln>
                          <a:noFill/>
                        </a:ln>
                        <a:solidFill>
                          <a:schemeClr val="bg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37782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CPU</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AMD 0pteron 6300</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全系列</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140w CPU</a:t>
                      </a:r>
                      <a:endPar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730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内存</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32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DDR3</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插槽，、</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1600/1333/1066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Mhz</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LV DIMM</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69913">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smtClean="0">
                          <a:ln>
                            <a:noFill/>
                          </a:ln>
                          <a:solidFill>
                            <a:schemeClr val="tx1"/>
                          </a:solidFill>
                          <a:effectLst/>
                          <a:latin typeface="微软雅黑" pitchFamily="34" charset="-122"/>
                          <a:ea typeface="微软雅黑" pitchFamily="34" charset="-122"/>
                        </a:rPr>
                        <a:t>硬盘</a:t>
                      </a:r>
                      <a:endParaRPr kumimoji="0" lang="en-US" sz="1400" b="0" i="0" u="none" strike="noStrike" cap="none" normalizeH="0" baseline="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4</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个本地</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2.5</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寸</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SAS/SATA/SSD</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硬盘，支持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，同时支持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293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smtClean="0">
                          <a:ln>
                            <a:noFill/>
                          </a:ln>
                          <a:solidFill>
                            <a:schemeClr val="tx1"/>
                          </a:solidFill>
                          <a:effectLst/>
                          <a:latin typeface="微软雅黑" pitchFamily="34" charset="-122"/>
                          <a:ea typeface="微软雅黑" pitchFamily="34" charset="-122"/>
                        </a:rPr>
                        <a:t>RAID</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支持</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raid0,1,5</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同时支持</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2G cache</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3588">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IO</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接口</a:t>
                      </a:r>
                      <a:endParaRPr kumimoji="0" lang="en-US" sz="1400" b="0" i="0" u="none" strike="noStrike" cap="none" normalizeH="0" baseline="0" dirty="0" smtClean="0">
                        <a:ln>
                          <a:noFill/>
                        </a:ln>
                        <a:solidFill>
                          <a:schemeClr val="tx1"/>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8x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Gen2</a:t>
                      </a:r>
                      <a:r>
                        <a:rPr kumimoji="0" lang="zh-CN" altLang="en-US" sz="1400" b="0" i="0" u="none" strike="noStrike" cap="none" normalizeH="0" baseline="0" dirty="0" smtClean="0">
                          <a:ln>
                            <a:noFill/>
                          </a:ln>
                          <a:solidFill>
                            <a:schemeClr val="tx1"/>
                          </a:solidFill>
                          <a:effectLst/>
                          <a:latin typeface="微软雅黑" pitchFamily="34" charset="-122"/>
                          <a:ea typeface="微软雅黑" pitchFamily="34" charset="-122"/>
                        </a:rPr>
                        <a:t> </a:t>
                      </a:r>
                      <a:r>
                        <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rPr>
                        <a:t>16x </a:t>
                      </a:r>
                      <a:r>
                        <a:rPr kumimoji="0" lang="en-US" altLang="zh-CN" sz="1400" b="0" i="0" u="none" strike="noStrike" cap="none" normalizeH="0" baseline="0" dirty="0" err="1" smtClean="0">
                          <a:ln>
                            <a:noFill/>
                          </a:ln>
                          <a:solidFill>
                            <a:schemeClr val="tx1"/>
                          </a:solidFill>
                          <a:effectLst/>
                          <a:latin typeface="微软雅黑" pitchFamily="34" charset="-122"/>
                          <a:ea typeface="微软雅黑" pitchFamily="34" charset="-122"/>
                        </a:rPr>
                        <a:t>Mezz</a:t>
                      </a:r>
                      <a:endParaRPr kumimoji="0" lang="en-US" altLang="zh-CN" sz="1400" b="0" i="0" u="none" strike="noStrike" cap="none" normalizeH="0" baseline="0" dirty="0" smtClean="0">
                        <a:ln>
                          <a:noFill/>
                        </a:ln>
                        <a:solidFill>
                          <a:schemeClr val="tx1"/>
                        </a:solidFill>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内置一块标准</a:t>
                      </a:r>
                      <a:r>
                        <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rPr>
                        <a:t>PCI-E</a:t>
                      </a:r>
                      <a:r>
                        <a:rPr kumimoji="0" lang="zh-CN" altLang="en-US" sz="1400" b="0" i="0" u="none" strike="noStrike" cap="none" normalizeH="0" baseline="0" dirty="0" smtClean="0">
                          <a:ln>
                            <a:noFill/>
                          </a:ln>
                          <a:solidFill>
                            <a:srgbClr val="FF0000"/>
                          </a:solidFill>
                          <a:effectLst/>
                          <a:latin typeface="微软雅黑" pitchFamily="34" charset="-122"/>
                          <a:ea typeface="微软雅黑" pitchFamily="34" charset="-122"/>
                        </a:rPr>
                        <a:t>卡</a:t>
                      </a:r>
                      <a:endParaRPr kumimoji="0" lang="en-US" altLang="zh-CN" sz="1400" b="0" i="0" u="none" strike="noStrike" cap="none" normalizeH="0" baseline="0" dirty="0" smtClean="0">
                        <a:ln>
                          <a:noFill/>
                        </a:ln>
                        <a:solidFill>
                          <a:srgbClr val="FF0000"/>
                        </a:solidFill>
                        <a:effectLst/>
                        <a:latin typeface="微软雅黑" pitchFamily="34" charset="-122"/>
                        <a:ea typeface="微软雅黑" pitchFamily="34" charset="-122"/>
                      </a:endParaRP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pic>
        <p:nvPicPr>
          <p:cNvPr id="9" name="Picture 2"/>
          <p:cNvPicPr>
            <a:picLocks noChangeAspect="1" noChangeArrowheads="1"/>
          </p:cNvPicPr>
          <p:nvPr/>
        </p:nvPicPr>
        <p:blipFill>
          <a:blip r:embed="rId5" cstate="print"/>
          <a:srcRect/>
          <a:stretch>
            <a:fillRect/>
          </a:stretch>
        </p:blipFill>
        <p:spPr bwMode="auto">
          <a:xfrm>
            <a:off x="9456373" y="2474340"/>
            <a:ext cx="960107" cy="460773"/>
          </a:xfrm>
          <a:prstGeom prst="rect">
            <a:avLst/>
          </a:prstGeom>
          <a:noFill/>
          <a:ln w="9525">
            <a:noFill/>
            <a:miter lim="800000"/>
            <a:headEnd/>
            <a:tailEnd/>
          </a:ln>
        </p:spPr>
      </p:pic>
    </p:spTree>
    <p:extLst>
      <p:ext uri="{BB962C8B-B14F-4D97-AF65-F5344CB8AC3E}">
        <p14:creationId xmlns:p14="http://schemas.microsoft.com/office/powerpoint/2010/main" val="269255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617842441"/>
              </p:ext>
            </p:extLst>
          </p:nvPr>
        </p:nvGraphicFramePr>
        <p:xfrm>
          <a:off x="639530" y="2154923"/>
          <a:ext cx="10251384" cy="4501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组合 24"/>
          <p:cNvGrpSpPr/>
          <p:nvPr/>
        </p:nvGrpSpPr>
        <p:grpSpPr>
          <a:xfrm>
            <a:off x="1366115" y="3046648"/>
            <a:ext cx="1825500" cy="1345102"/>
            <a:chOff x="1268467" y="2734984"/>
            <a:chExt cx="1825500" cy="1345102"/>
          </a:xfrm>
        </p:grpSpPr>
        <p:pic>
          <p:nvPicPr>
            <p:cNvPr id="5" name="Picture 4"/>
            <p:cNvPicPr>
              <a:picLocks noChangeAspect="1" noChangeArrowheads="1"/>
            </p:cNvPicPr>
            <p:nvPr/>
          </p:nvPicPr>
          <p:blipFill>
            <a:blip r:embed="rId8" cstate="print"/>
            <a:srcRect t="50771" r="53888"/>
            <a:stretch>
              <a:fillRect/>
            </a:stretch>
          </p:blipFill>
          <p:spPr bwMode="auto">
            <a:xfrm>
              <a:off x="1474707" y="3253562"/>
              <a:ext cx="1619260" cy="826524"/>
            </a:xfrm>
            <a:prstGeom prst="rect">
              <a:avLst/>
            </a:prstGeom>
            <a:noFill/>
            <a:ln w="9525">
              <a:noFill/>
              <a:miter lim="800000"/>
              <a:headEnd/>
              <a:tailEnd/>
            </a:ln>
          </p:spPr>
        </p:pic>
        <p:sp>
          <p:nvSpPr>
            <p:cNvPr id="7" name="矩形 6"/>
            <p:cNvSpPr/>
            <p:nvPr/>
          </p:nvSpPr>
          <p:spPr>
            <a:xfrm>
              <a:off x="1268467" y="2734984"/>
              <a:ext cx="1825500"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TC2600</a:t>
              </a:r>
            </a:p>
            <a:p>
              <a:pPr algn="ctr"/>
              <a:r>
                <a:rPr lang="en-US" altLang="zh-CN" sz="1400" b="1" dirty="0" smtClean="0">
                  <a:latin typeface="微软雅黑" pitchFamily="34" charset="-122"/>
                  <a:ea typeface="微软雅黑" pitchFamily="34" charset="-122"/>
                </a:rPr>
                <a:t>2007</a:t>
              </a:r>
            </a:p>
          </p:txBody>
        </p:sp>
      </p:grpSp>
      <p:grpSp>
        <p:nvGrpSpPr>
          <p:cNvPr id="19" name="组合 18"/>
          <p:cNvGrpSpPr/>
          <p:nvPr/>
        </p:nvGrpSpPr>
        <p:grpSpPr>
          <a:xfrm>
            <a:off x="3112542" y="1896062"/>
            <a:ext cx="1951185" cy="1669164"/>
            <a:chOff x="3137925" y="1621976"/>
            <a:chExt cx="1951185" cy="1669164"/>
          </a:xfrm>
        </p:grpSpPr>
        <p:pic>
          <p:nvPicPr>
            <p:cNvPr id="6" name="Picture 1"/>
            <p:cNvPicPr>
              <a:picLocks noChangeAspect="1" noChangeArrowheads="1"/>
            </p:cNvPicPr>
            <p:nvPr/>
          </p:nvPicPr>
          <p:blipFill>
            <a:blip r:embed="rId9"/>
            <a:srcRect/>
            <a:stretch>
              <a:fillRect/>
            </a:stretch>
          </p:blipFill>
          <p:spPr bwMode="auto">
            <a:xfrm>
              <a:off x="3633270" y="2249210"/>
              <a:ext cx="1310604" cy="1041930"/>
            </a:xfrm>
            <a:prstGeom prst="rect">
              <a:avLst/>
            </a:prstGeom>
            <a:noFill/>
            <a:ln w="9525">
              <a:noFill/>
              <a:miter lim="800000"/>
              <a:headEnd/>
              <a:tailEnd/>
            </a:ln>
            <a:effectLst/>
          </p:spPr>
        </p:pic>
        <p:sp>
          <p:nvSpPr>
            <p:cNvPr id="8" name="矩形 7"/>
            <p:cNvSpPr/>
            <p:nvPr/>
          </p:nvSpPr>
          <p:spPr>
            <a:xfrm>
              <a:off x="3137925" y="1621976"/>
              <a:ext cx="1951185"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TC3600</a:t>
              </a:r>
            </a:p>
            <a:p>
              <a:pPr algn="ctr"/>
              <a:r>
                <a:rPr lang="en-US" altLang="zh-CN" sz="1400" b="1" dirty="0" smtClean="0">
                  <a:latin typeface="微软雅黑" pitchFamily="34" charset="-122"/>
                  <a:ea typeface="微软雅黑" pitchFamily="34" charset="-122"/>
                </a:rPr>
                <a:t>2010</a:t>
              </a:r>
            </a:p>
          </p:txBody>
        </p:sp>
      </p:grpSp>
      <p:grpSp>
        <p:nvGrpSpPr>
          <p:cNvPr id="27" name="组合 26"/>
          <p:cNvGrpSpPr/>
          <p:nvPr/>
        </p:nvGrpSpPr>
        <p:grpSpPr>
          <a:xfrm>
            <a:off x="-112813" y="4261522"/>
            <a:ext cx="1825500" cy="1243543"/>
            <a:chOff x="-112813" y="4261522"/>
            <a:chExt cx="1825500" cy="1243543"/>
          </a:xfrm>
        </p:grpSpPr>
        <p:pic>
          <p:nvPicPr>
            <p:cNvPr id="10" name="Picture 2"/>
            <p:cNvPicPr>
              <a:picLocks noChangeAspect="1" noChangeArrowheads="1"/>
            </p:cNvPicPr>
            <p:nvPr/>
          </p:nvPicPr>
          <p:blipFill>
            <a:blip r:embed="rId10" cstate="print"/>
            <a:srcRect/>
            <a:stretch>
              <a:fillRect/>
            </a:stretch>
          </p:blipFill>
          <p:spPr bwMode="auto">
            <a:xfrm>
              <a:off x="205694" y="4874381"/>
              <a:ext cx="1269013" cy="630684"/>
            </a:xfrm>
            <a:prstGeom prst="rect">
              <a:avLst/>
            </a:prstGeom>
            <a:noFill/>
            <a:ln w="9525">
              <a:noFill/>
              <a:miter lim="800000"/>
              <a:headEnd/>
              <a:tailEnd/>
            </a:ln>
            <a:effectLst/>
          </p:spPr>
        </p:pic>
        <p:sp>
          <p:nvSpPr>
            <p:cNvPr id="11" name="矩形 10"/>
            <p:cNvSpPr/>
            <p:nvPr/>
          </p:nvSpPr>
          <p:spPr>
            <a:xfrm>
              <a:off x="-112813" y="4261522"/>
              <a:ext cx="1825500"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TC1600</a:t>
              </a:r>
            </a:p>
            <a:p>
              <a:pPr algn="ctr"/>
              <a:r>
                <a:rPr lang="en-US" altLang="zh-CN" sz="1200" b="1" dirty="0" smtClean="0">
                  <a:latin typeface="微软雅黑" pitchFamily="34" charset="-122"/>
                  <a:ea typeface="微软雅黑" pitchFamily="34" charset="-122"/>
                </a:rPr>
                <a:t> </a:t>
              </a:r>
              <a:r>
                <a:rPr lang="en-US" altLang="zh-CN" sz="1400" b="1" dirty="0" smtClean="0">
                  <a:latin typeface="微软雅黑" pitchFamily="34" charset="-122"/>
                  <a:ea typeface="微软雅黑" pitchFamily="34" charset="-122"/>
                </a:rPr>
                <a:t>2006</a:t>
              </a:r>
            </a:p>
          </p:txBody>
        </p:sp>
      </p:grpSp>
      <p:sp>
        <p:nvSpPr>
          <p:cNvPr id="12" name="Rectangle 11"/>
          <p:cNvSpPr>
            <a:spLocks noChangeArrowheads="1"/>
          </p:cNvSpPr>
          <p:nvPr/>
        </p:nvSpPr>
        <p:spPr bwMode="auto">
          <a:xfrm>
            <a:off x="1232955" y="5780782"/>
            <a:ext cx="1375106" cy="954107"/>
          </a:xfrm>
          <a:prstGeom prst="rect">
            <a:avLst/>
          </a:prstGeom>
          <a:noFill/>
          <a:ln w="9525">
            <a:noFill/>
            <a:miter lim="800000"/>
            <a:headEnd/>
            <a:tailEnd/>
          </a:ln>
        </p:spPr>
        <p:txBody>
          <a:bodyPr wrap="square">
            <a:spAutoFit/>
          </a:bodyPr>
          <a:lstStyle/>
          <a:p>
            <a:pPr algn="l"/>
            <a:r>
              <a:rPr lang="en-US" altLang="zh-CN" sz="1400" dirty="0" smtClean="0">
                <a:latin typeface="微软雅黑" pitchFamily="34" charset="-122"/>
                <a:ea typeface="微软雅黑" pitchFamily="34" charset="-122"/>
              </a:rPr>
              <a:t/>
            </a:r>
            <a:br>
              <a:rPr lang="en-US" altLang="zh-CN" sz="1400" dirty="0" smtClean="0">
                <a:latin typeface="微软雅黑" pitchFamily="34" charset="-122"/>
                <a:ea typeface="微软雅黑" pitchFamily="34" charset="-122"/>
              </a:rPr>
            </a:br>
            <a:r>
              <a:rPr lang="en-US" altLang="zh-CN" sz="1400" b="1" dirty="0" smtClean="0">
                <a:latin typeface="微软雅黑" pitchFamily="34" charset="-122"/>
                <a:ea typeface="微软雅黑" pitchFamily="34" charset="-122"/>
              </a:rPr>
              <a:t>Starter of China Blade Server</a:t>
            </a:r>
            <a:endParaRPr lang="en-US" altLang="zh-CN" sz="1400" b="1" dirty="0">
              <a:latin typeface="微软雅黑" pitchFamily="34" charset="-122"/>
              <a:ea typeface="微软雅黑" pitchFamily="34" charset="-122"/>
            </a:endParaRPr>
          </a:p>
        </p:txBody>
      </p:sp>
      <p:sp>
        <p:nvSpPr>
          <p:cNvPr id="14" name="Title 1"/>
          <p:cNvSpPr txBox="1">
            <a:spLocks/>
          </p:cNvSpPr>
          <p:nvPr/>
        </p:nvSpPr>
        <p:spPr>
          <a:xfrm>
            <a:off x="160643" y="41108"/>
            <a:ext cx="8064896" cy="64807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kumimoji="1" lang="en-US" sz="2400" b="1" dirty="0">
              <a:solidFill>
                <a:schemeClr val="tx1">
                  <a:lumMod val="65000"/>
                  <a:lumOff val="35000"/>
                </a:schemeClr>
              </a:solidFill>
              <a:latin typeface="微软雅黑" pitchFamily="34" charset="-122"/>
              <a:ea typeface="微软雅黑" pitchFamily="34" charset="-122"/>
              <a:cs typeface="+mn-cs"/>
            </a:endParaRPr>
          </a:p>
        </p:txBody>
      </p:sp>
      <p:grpSp>
        <p:nvGrpSpPr>
          <p:cNvPr id="17" name="组合 16"/>
          <p:cNvGrpSpPr/>
          <p:nvPr/>
        </p:nvGrpSpPr>
        <p:grpSpPr>
          <a:xfrm>
            <a:off x="5516891" y="1427837"/>
            <a:ext cx="1933170" cy="1490447"/>
            <a:chOff x="5530006" y="1202035"/>
            <a:chExt cx="1933170" cy="1490447"/>
          </a:xfrm>
        </p:grpSpPr>
        <p:sp>
          <p:nvSpPr>
            <p:cNvPr id="9" name="矩形 8"/>
            <p:cNvSpPr/>
            <p:nvPr/>
          </p:nvSpPr>
          <p:spPr>
            <a:xfrm>
              <a:off x="5536873" y="1202035"/>
              <a:ext cx="1926303"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TC4600</a:t>
              </a:r>
            </a:p>
            <a:p>
              <a:pPr algn="ctr"/>
              <a:r>
                <a:rPr lang="en-US" altLang="zh-CN" sz="1400" b="1" dirty="0" smtClean="0">
                  <a:latin typeface="微软雅黑" pitchFamily="34" charset="-122"/>
                  <a:ea typeface="微软雅黑" pitchFamily="34" charset="-122"/>
                </a:rPr>
                <a:t>2012</a:t>
              </a:r>
            </a:p>
          </p:txBody>
        </p:sp>
        <p:pic>
          <p:nvPicPr>
            <p:cNvPr id="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30006" y="1837163"/>
              <a:ext cx="1926303" cy="855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3" name="组合 22"/>
          <p:cNvGrpSpPr/>
          <p:nvPr/>
        </p:nvGrpSpPr>
        <p:grpSpPr>
          <a:xfrm>
            <a:off x="7722418" y="446795"/>
            <a:ext cx="1926303" cy="2276216"/>
            <a:chOff x="7926726" y="284452"/>
            <a:chExt cx="1926303" cy="2276216"/>
          </a:xfrm>
        </p:grpSpPr>
        <p:pic>
          <p:nvPicPr>
            <p:cNvPr id="102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8653" y="787944"/>
              <a:ext cx="1271276" cy="1772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矩形 15"/>
            <p:cNvSpPr/>
            <p:nvPr/>
          </p:nvSpPr>
          <p:spPr>
            <a:xfrm>
              <a:off x="7926726" y="284452"/>
              <a:ext cx="1926303"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TC5600</a:t>
              </a:r>
            </a:p>
            <a:p>
              <a:pPr algn="ctr"/>
              <a:r>
                <a:rPr lang="en-US" altLang="zh-CN" sz="1400" b="1" dirty="0" smtClean="0">
                  <a:latin typeface="微软雅黑" pitchFamily="34" charset="-122"/>
                  <a:ea typeface="微软雅黑" pitchFamily="34" charset="-122"/>
                </a:rPr>
                <a:t>2013</a:t>
              </a:r>
            </a:p>
          </p:txBody>
        </p:sp>
      </p:grpSp>
      <p:sp>
        <p:nvSpPr>
          <p:cNvPr id="20" name="Rectangle 11"/>
          <p:cNvSpPr>
            <a:spLocks noChangeArrowheads="1"/>
          </p:cNvSpPr>
          <p:nvPr/>
        </p:nvSpPr>
        <p:spPr bwMode="auto">
          <a:xfrm>
            <a:off x="10478655" y="3984522"/>
            <a:ext cx="1605500" cy="830997"/>
          </a:xfrm>
          <a:prstGeom prst="rect">
            <a:avLst/>
          </a:prstGeom>
          <a:noFill/>
          <a:ln w="9525">
            <a:noFill/>
            <a:miter lim="800000"/>
            <a:headEnd/>
            <a:tailEnd/>
          </a:ln>
        </p:spPr>
        <p:txBody>
          <a:bodyPr wrap="square">
            <a:spAutoFit/>
          </a:bodyPr>
          <a:lstStyle/>
          <a:p>
            <a:pPr algn="l">
              <a:lnSpc>
                <a:spcPct val="150000"/>
              </a:lnSpc>
            </a:pPr>
            <a:r>
              <a:rPr lang="en-US" altLang="zh-CN" sz="1600" b="1" dirty="0" smtClean="0">
                <a:latin typeface="微软雅黑" pitchFamily="34" charset="-122"/>
                <a:ea typeface="微软雅黑" pitchFamily="34" charset="-122"/>
              </a:rPr>
              <a:t>Fusion</a:t>
            </a:r>
          </a:p>
          <a:p>
            <a:pPr algn="l">
              <a:lnSpc>
                <a:spcPct val="150000"/>
              </a:lnSpc>
            </a:pPr>
            <a:r>
              <a:rPr lang="en-US" altLang="zh-CN" sz="1600" b="1" dirty="0" smtClean="0">
                <a:latin typeface="微软雅黑" pitchFamily="34" charset="-122"/>
                <a:ea typeface="微软雅黑" pitchFamily="34" charset="-122"/>
              </a:rPr>
              <a:t>Architecture</a:t>
            </a:r>
            <a:endParaRPr lang="en-US" altLang="zh-CN" sz="1600" b="1" dirty="0">
              <a:latin typeface="微软雅黑" pitchFamily="34" charset="-122"/>
              <a:ea typeface="微软雅黑" pitchFamily="34" charset="-122"/>
            </a:endParaRPr>
          </a:p>
        </p:txBody>
      </p:sp>
      <p:sp>
        <p:nvSpPr>
          <p:cNvPr id="26" name="Rectangle 11"/>
          <p:cNvSpPr>
            <a:spLocks noChangeArrowheads="1"/>
          </p:cNvSpPr>
          <p:nvPr/>
        </p:nvSpPr>
        <p:spPr bwMode="auto">
          <a:xfrm>
            <a:off x="8115289" y="4215355"/>
            <a:ext cx="1604300" cy="1200329"/>
          </a:xfrm>
          <a:prstGeom prst="rect">
            <a:avLst/>
          </a:prstGeom>
          <a:noFill/>
          <a:ln w="9525">
            <a:noFill/>
            <a:miter lim="800000"/>
            <a:headEnd/>
            <a:tailEnd/>
          </a:ln>
        </p:spPr>
        <p:txBody>
          <a:bodyPr wrap="square">
            <a:spAutoFit/>
          </a:bodyPr>
          <a:lstStyle/>
          <a:p>
            <a:pPr algn="l">
              <a:lnSpc>
                <a:spcPct val="150000"/>
              </a:lnSpc>
            </a:pPr>
            <a:r>
              <a:rPr lang="en-US" altLang="zh-CN" sz="1600" b="1" dirty="0" smtClean="0">
                <a:latin typeface="微软雅黑" pitchFamily="34" charset="-122"/>
                <a:ea typeface="微软雅黑" pitchFamily="34" charset="-122"/>
              </a:rPr>
              <a:t>High Density</a:t>
            </a:r>
          </a:p>
          <a:p>
            <a:pPr algn="l">
              <a:lnSpc>
                <a:spcPct val="150000"/>
              </a:lnSpc>
            </a:pPr>
            <a:r>
              <a:rPr lang="en-US" altLang="zh-CN" sz="1600" b="1" dirty="0" smtClean="0">
                <a:latin typeface="微软雅黑" pitchFamily="34" charset="-122"/>
                <a:ea typeface="微软雅黑" pitchFamily="34" charset="-122"/>
              </a:rPr>
              <a:t>Cabinet Level</a:t>
            </a:r>
          </a:p>
          <a:p>
            <a:pPr algn="l">
              <a:lnSpc>
                <a:spcPct val="150000"/>
              </a:lnSpc>
            </a:pPr>
            <a:r>
              <a:rPr lang="en-US" altLang="zh-CN" sz="1600" b="1" dirty="0" smtClean="0">
                <a:latin typeface="微软雅黑" pitchFamily="34" charset="-122"/>
                <a:ea typeface="微软雅黑" pitchFamily="34" charset="-122"/>
              </a:rPr>
              <a:t>Internet, </a:t>
            </a:r>
            <a:endParaRPr lang="en-US" altLang="zh-CN" sz="1600" b="1" dirty="0">
              <a:latin typeface="微软雅黑" pitchFamily="34" charset="-122"/>
              <a:ea typeface="微软雅黑" pitchFamily="34" charset="-122"/>
            </a:endParaRPr>
          </a:p>
        </p:txBody>
      </p:sp>
      <p:grpSp>
        <p:nvGrpSpPr>
          <p:cNvPr id="24" name="组合 23"/>
          <p:cNvGrpSpPr/>
          <p:nvPr/>
        </p:nvGrpSpPr>
        <p:grpSpPr>
          <a:xfrm>
            <a:off x="9584659" y="-3073"/>
            <a:ext cx="2426366" cy="2300006"/>
            <a:chOff x="9851200" y="281866"/>
            <a:chExt cx="2426366" cy="197597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51200" y="281866"/>
              <a:ext cx="2340800" cy="1738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矩形 17"/>
            <p:cNvSpPr/>
            <p:nvPr/>
          </p:nvSpPr>
          <p:spPr>
            <a:xfrm>
              <a:off x="10151328" y="444209"/>
              <a:ext cx="1926303" cy="553998"/>
            </a:xfrm>
            <a:prstGeom prst="rect">
              <a:avLst/>
            </a:prstGeom>
          </p:spPr>
          <p:txBody>
            <a:bodyPr wrap="square">
              <a:spAutoFit/>
            </a:bodyPr>
            <a:lstStyle/>
            <a:p>
              <a:pPr algn="ctr"/>
              <a:r>
                <a:rPr lang="en-US" altLang="zh-CN" sz="1600" b="1" dirty="0" smtClean="0">
                  <a:latin typeface="微软雅黑" pitchFamily="34" charset="-122"/>
                  <a:ea typeface="微软雅黑" pitchFamily="34" charset="-122"/>
                </a:rPr>
                <a:t>TC6600</a:t>
              </a:r>
            </a:p>
            <a:p>
              <a:pPr algn="ctr"/>
              <a:r>
                <a:rPr lang="en-US" altLang="zh-CN" sz="1400" b="1" dirty="0" smtClean="0">
                  <a:latin typeface="微软雅黑" pitchFamily="34" charset="-122"/>
                  <a:ea typeface="微软雅黑" pitchFamily="34" charset="-122"/>
                </a:rPr>
                <a:t>2014</a:t>
              </a:r>
            </a:p>
          </p:txBody>
        </p:sp>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76671" y="943474"/>
              <a:ext cx="2400895" cy="1314362"/>
            </a:xfrm>
            <a:prstGeom prst="rect">
              <a:avLst/>
            </a:prstGeom>
          </p:spPr>
        </p:pic>
      </p:grpSp>
      <p:sp>
        <p:nvSpPr>
          <p:cNvPr id="4" name="文本占位符 3"/>
          <p:cNvSpPr>
            <a:spLocks noGrp="1"/>
          </p:cNvSpPr>
          <p:nvPr>
            <p:ph type="body" sz="quarter" idx="13"/>
          </p:nvPr>
        </p:nvSpPr>
        <p:spPr/>
        <p:txBody>
          <a:bodyPr/>
          <a:lstStyle/>
          <a:p>
            <a:r>
              <a:rPr kumimoji="1" lang="en-US" altLang="zh-CN" dirty="0" smtClean="0"/>
              <a:t>Milestone of </a:t>
            </a:r>
            <a:r>
              <a:rPr kumimoji="1" lang="en-US" altLang="zh-CN" dirty="0" err="1" smtClean="0"/>
              <a:t>Sugon</a:t>
            </a:r>
            <a:r>
              <a:rPr kumimoji="1" lang="en-US" altLang="zh-CN" dirty="0" smtClean="0"/>
              <a:t> Blade Servers</a:t>
            </a:r>
            <a:endParaRPr kumimoji="1" lang="en-US" altLang="zh-CN" sz="2000" dirty="0"/>
          </a:p>
        </p:txBody>
      </p:sp>
      <p:sp>
        <p:nvSpPr>
          <p:cNvPr id="30" name="椭圆 29"/>
          <p:cNvSpPr/>
          <p:nvPr/>
        </p:nvSpPr>
        <p:spPr>
          <a:xfrm>
            <a:off x="8508445" y="3071983"/>
            <a:ext cx="526372" cy="528663"/>
          </a:xfrm>
          <a:prstGeom prst="ellipse">
            <a:avLst/>
          </a:prstGeom>
          <a:gradFill>
            <a:gsLst>
              <a:gs pos="0">
                <a:schemeClr val="accent6"/>
              </a:gs>
              <a:gs pos="49000">
                <a:schemeClr val="accent6">
                  <a:lumMod val="60000"/>
                  <a:lumOff val="40000"/>
                </a:schemeClr>
              </a:gs>
              <a:gs pos="100000">
                <a:schemeClr val="accent6">
                  <a:lumMod val="50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20816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9" y="19051"/>
            <a:ext cx="10118271" cy="993775"/>
          </a:xfrm>
        </p:spPr>
        <p:txBody>
          <a:bodyPr>
            <a:normAutofit fontScale="90000"/>
          </a:bodyPr>
          <a:lstStyle/>
          <a:p>
            <a:r>
              <a:rPr lang="en-US" altLang="zh-CN" dirty="0" smtClean="0"/>
              <a:t>HP and Sugon Break Thought in Blade Market </a:t>
            </a:r>
            <a:endParaRPr lang="zh-CN" altLang="en-US" dirty="0"/>
          </a:p>
        </p:txBody>
      </p:sp>
      <p:graphicFrame>
        <p:nvGraphicFramePr>
          <p:cNvPr id="7" name="Content Placeholder 10"/>
          <p:cNvGraphicFramePr>
            <a:graphicFrameLocks noGrp="1"/>
          </p:cNvGraphicFramePr>
          <p:nvPr>
            <p:ph sz="half" idx="1"/>
            <p:extLst>
              <p:ext uri="{D42A27DB-BD31-4B8C-83A1-F6EECF244321}">
                <p14:modId xmlns:p14="http://schemas.microsoft.com/office/powerpoint/2010/main" val="4234045336"/>
              </p:ext>
            </p:extLst>
          </p:nvPr>
        </p:nvGraphicFramePr>
        <p:xfrm>
          <a:off x="6358468" y="1150257"/>
          <a:ext cx="4275138" cy="5367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30879362-658A-E344-B7E9-F19991414F7F}" type="slidenum">
              <a:rPr lang="en-US" smtClean="0"/>
              <a:pPr/>
              <a:t>3</a:t>
            </a:fld>
            <a:endParaRPr lang="en-US" dirty="0"/>
          </a:p>
        </p:txBody>
      </p:sp>
      <p:graphicFrame>
        <p:nvGraphicFramePr>
          <p:cNvPr id="8" name="Content Placeholder 4"/>
          <p:cNvGraphicFramePr>
            <a:graphicFrameLocks noGrp="1"/>
          </p:cNvGraphicFramePr>
          <p:nvPr>
            <p:ph sz="half" idx="1"/>
            <p:extLst/>
          </p:nvPr>
        </p:nvGraphicFramePr>
        <p:xfrm>
          <a:off x="1759697" y="1377322"/>
          <a:ext cx="4320603" cy="2709772"/>
        </p:xfrm>
        <a:graphic>
          <a:graphicData uri="http://schemas.openxmlformats.org/drawingml/2006/table">
            <a:tbl>
              <a:tblPr firstRow="1" bandRow="1">
                <a:tableStyleId>{C083E6E3-FA7D-4D7B-A595-EF9225AFEA82}</a:tableStyleId>
              </a:tblPr>
              <a:tblGrid>
                <a:gridCol w="722107"/>
                <a:gridCol w="1006604"/>
                <a:gridCol w="746298"/>
                <a:gridCol w="984156"/>
                <a:gridCol w="861438"/>
              </a:tblGrid>
              <a:tr h="416203">
                <a:tc>
                  <a:txBody>
                    <a:bodyPr/>
                    <a:lstStyle/>
                    <a:p>
                      <a:pPr algn="ctr"/>
                      <a:r>
                        <a:rPr lang="en-US" altLang="zh-CN" sz="1200" dirty="0" smtClean="0"/>
                        <a:t>Rank</a:t>
                      </a:r>
                      <a:endParaRPr lang="zh-CN" altLang="en-US" sz="1200" dirty="0">
                        <a:latin typeface="+mn-lt"/>
                      </a:endParaRPr>
                    </a:p>
                  </a:txBody>
                  <a:tcPr anchor="ctr"/>
                </a:tc>
                <a:tc>
                  <a:txBody>
                    <a:bodyPr/>
                    <a:lstStyle/>
                    <a:p>
                      <a:pPr algn="ctr"/>
                      <a:r>
                        <a:rPr lang="en-US" altLang="zh-CN" sz="1200" dirty="0" smtClean="0"/>
                        <a:t>Vendor</a:t>
                      </a:r>
                      <a:endParaRPr lang="zh-CN" altLang="en-US" sz="1200" dirty="0">
                        <a:latin typeface="+mn-lt"/>
                      </a:endParaRPr>
                    </a:p>
                  </a:txBody>
                  <a:tcPr anchor="ctr"/>
                </a:tc>
                <a:tc>
                  <a:txBody>
                    <a:bodyPr/>
                    <a:lstStyle/>
                    <a:p>
                      <a:pPr algn="ctr"/>
                      <a:r>
                        <a:rPr lang="en-US" altLang="zh-CN" sz="1200" dirty="0" smtClean="0"/>
                        <a:t>Unit</a:t>
                      </a:r>
                    </a:p>
                    <a:p>
                      <a:pPr algn="ctr"/>
                      <a:r>
                        <a:rPr lang="en-US" altLang="zh-CN" sz="1200" dirty="0" smtClean="0"/>
                        <a:t>(Q1)</a:t>
                      </a:r>
                      <a:endParaRPr lang="zh-CN" altLang="en-US" sz="1200" dirty="0">
                        <a:latin typeface="+mn-lt"/>
                      </a:endParaRPr>
                    </a:p>
                  </a:txBody>
                  <a:tcPr anchor="ctr"/>
                </a:tc>
                <a:tc>
                  <a:txBody>
                    <a:bodyPr/>
                    <a:lstStyle/>
                    <a:p>
                      <a:pPr algn="ctr"/>
                      <a:r>
                        <a:rPr lang="en-US" altLang="zh-CN" sz="1200" dirty="0" smtClean="0"/>
                        <a:t>Share</a:t>
                      </a:r>
                    </a:p>
                    <a:p>
                      <a:pPr algn="ctr"/>
                      <a:r>
                        <a:rPr lang="en-US" altLang="zh-CN" sz="1200" dirty="0" smtClean="0"/>
                        <a:t>(Q1)</a:t>
                      </a:r>
                      <a:endParaRPr lang="zh-CN" altLang="en-US" sz="1200" dirty="0">
                        <a:latin typeface="+mn-lt"/>
                      </a:endParaRPr>
                    </a:p>
                  </a:txBody>
                  <a:tcPr anchor="ctr"/>
                </a:tc>
                <a:tc>
                  <a:txBody>
                    <a:bodyPr/>
                    <a:lstStyle/>
                    <a:p>
                      <a:pPr algn="ctr"/>
                      <a:r>
                        <a:rPr lang="en-US" altLang="zh-CN" sz="1200" dirty="0" smtClean="0"/>
                        <a:t>YOY Growth</a:t>
                      </a:r>
                      <a:endParaRPr lang="zh-CN" altLang="en-US" sz="1200" dirty="0">
                        <a:latin typeface="+mn-lt"/>
                      </a:endParaRPr>
                    </a:p>
                  </a:txBody>
                  <a:tcPr anchor="ctr"/>
                </a:tc>
              </a:tr>
              <a:tr h="321796">
                <a:tc>
                  <a:txBody>
                    <a:bodyPr/>
                    <a:lstStyle/>
                    <a:p>
                      <a:pPr algn="ctr" fontAlgn="b"/>
                      <a:r>
                        <a:rPr lang="en-US" sz="1200" u="none" strike="noStrike" dirty="0" smtClean="0"/>
                        <a:t>1</a:t>
                      </a:r>
                      <a:endParaRPr lang="en-US" sz="1200" b="0" i="0" u="none" strike="noStrike" dirty="0">
                        <a:latin typeface="+mn-lt"/>
                      </a:endParaRPr>
                    </a:p>
                  </a:txBody>
                  <a:tcPr marL="9525" marR="9525" marT="9525" marB="0" anchor="b"/>
                </a:tc>
                <a:tc>
                  <a:txBody>
                    <a:bodyPr/>
                    <a:lstStyle/>
                    <a:p>
                      <a:pPr algn="ctr" fontAlgn="b"/>
                      <a:r>
                        <a:rPr lang="en-US" sz="1200" b="0" i="0" u="none" strike="noStrike" dirty="0" smtClean="0">
                          <a:solidFill>
                            <a:srgbClr val="000000"/>
                          </a:solidFill>
                          <a:effectLst/>
                          <a:latin typeface="Arial" panose="020B0604020202020204" pitchFamily="34" charset="0"/>
                          <a:ea typeface="宋体" panose="02010600030101010101" pitchFamily="2" charset="-122"/>
                        </a:rPr>
                        <a:t>HP</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6528</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26.0%</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14.4%</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r>
              <a:tr h="321796">
                <a:tc>
                  <a:txBody>
                    <a:bodyPr/>
                    <a:lstStyle/>
                    <a:p>
                      <a:pPr algn="ctr" fontAlgn="b"/>
                      <a:r>
                        <a:rPr lang="en-US" sz="1200" u="none" strike="noStrike" dirty="0" smtClean="0"/>
                        <a:t>2</a:t>
                      </a:r>
                      <a:endParaRPr lang="en-US" sz="1200" b="0" i="0" u="none" strike="noStrike" dirty="0">
                        <a:latin typeface="+mn-lt"/>
                      </a:endParaRPr>
                    </a:p>
                  </a:txBody>
                  <a:tcPr marL="9525" marR="9525" marT="9525" marB="0" anchor="b"/>
                </a:tc>
                <a:tc>
                  <a:txBody>
                    <a:bodyPr/>
                    <a:lstStyle/>
                    <a:p>
                      <a:pPr algn="ctr" fontAlgn="b"/>
                      <a:r>
                        <a:rPr lang="en-US" sz="1200" b="0" i="0" u="none" strike="noStrike" dirty="0" smtClean="0">
                          <a:solidFill>
                            <a:srgbClr val="000000"/>
                          </a:solidFill>
                          <a:effectLst/>
                          <a:latin typeface="Arial" panose="020B0604020202020204" pitchFamily="34" charset="0"/>
                          <a:ea typeface="宋体" panose="02010600030101010101" pitchFamily="2" charset="-122"/>
                        </a:rPr>
                        <a:t>Sugon</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4654</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18.6%</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172.5%</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r>
              <a:tr h="321796">
                <a:tc>
                  <a:txBody>
                    <a:bodyPr/>
                    <a:lstStyle/>
                    <a:p>
                      <a:pPr algn="ctr" fontAlgn="b"/>
                      <a:r>
                        <a:rPr lang="en-US" sz="1200" u="none" strike="noStrike" dirty="0" smtClean="0"/>
                        <a:t>3</a:t>
                      </a:r>
                      <a:endParaRPr lang="en-US" sz="1200" b="0" i="0" u="none" strike="noStrike" dirty="0">
                        <a:latin typeface="+mn-lt"/>
                      </a:endParaRPr>
                    </a:p>
                  </a:txBody>
                  <a:tcPr marL="9525" marR="9525" marT="9525" marB="0" anchor="b"/>
                </a:tc>
                <a:tc>
                  <a:txBody>
                    <a:bodyPr/>
                    <a:lstStyle/>
                    <a:p>
                      <a:pPr algn="ctr" fontAlgn="b"/>
                      <a:r>
                        <a:rPr lang="en-US" sz="1200" b="0" i="0" u="none" strike="noStrike" dirty="0" smtClean="0">
                          <a:solidFill>
                            <a:srgbClr val="000000"/>
                          </a:solidFill>
                          <a:effectLst/>
                          <a:latin typeface="Arial" panose="020B0604020202020204" pitchFamily="34" charset="0"/>
                          <a:ea typeface="宋体" panose="02010600030101010101" pitchFamily="2" charset="-122"/>
                        </a:rPr>
                        <a:t>H</a:t>
                      </a:r>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uawei</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4240</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16.9%</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3.8%</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r>
              <a:tr h="321796">
                <a:tc>
                  <a:txBody>
                    <a:bodyPr/>
                    <a:lstStyle/>
                    <a:p>
                      <a:pPr algn="ctr" fontAlgn="b"/>
                      <a:r>
                        <a:rPr lang="en-US" sz="1200" u="none" strike="noStrike" dirty="0" smtClean="0"/>
                        <a:t>4</a:t>
                      </a:r>
                      <a:endParaRPr lang="en-US" sz="1200" b="0" i="0" u="none" strike="noStrike" dirty="0">
                        <a:latin typeface="+mn-lt"/>
                      </a:endParaRPr>
                    </a:p>
                  </a:txBody>
                  <a:tcPr marL="9525" marR="9525" marT="9525" marB="0" anchor="b"/>
                </a:tc>
                <a:tc>
                  <a:txBody>
                    <a:bodyPr/>
                    <a:lstStyle/>
                    <a:p>
                      <a:pPr algn="ctr" fontAlgn="b"/>
                      <a:r>
                        <a:rPr lang="en-US" sz="1200" b="0" i="0" u="none" strike="noStrike">
                          <a:solidFill>
                            <a:srgbClr val="000000"/>
                          </a:solidFill>
                          <a:effectLst/>
                          <a:latin typeface="Arial" panose="020B0604020202020204" pitchFamily="34" charset="0"/>
                          <a:ea typeface="宋体" panose="02010600030101010101" pitchFamily="2" charset="-122"/>
                        </a:rPr>
                        <a:t>Lenovo</a:t>
                      </a: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3591</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14.3%</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ctr"/>
                      <a:r>
                        <a:rPr lang="en-US" sz="1100" b="0" i="0" u="none" strike="noStrike" dirty="0">
                          <a:solidFill>
                            <a:srgbClr val="000000"/>
                          </a:solidFill>
                          <a:effectLst/>
                          <a:latin typeface="Arial Unicode MS"/>
                        </a:rPr>
                        <a:t>#DIV/0!</a:t>
                      </a:r>
                    </a:p>
                  </a:txBody>
                  <a:tcPr marL="9525" marR="9525" marT="9525" marB="0" anchor="ctr"/>
                </a:tc>
              </a:tr>
              <a:tr h="321796">
                <a:tc>
                  <a:txBody>
                    <a:bodyPr/>
                    <a:lstStyle/>
                    <a:p>
                      <a:pPr algn="ctr" fontAlgn="b"/>
                      <a:r>
                        <a:rPr lang="en-US" sz="1200" u="none" strike="noStrike" dirty="0" smtClean="0"/>
                        <a:t>5</a:t>
                      </a:r>
                      <a:endParaRPr lang="en-US" sz="1200" b="0" i="0" u="none" strike="noStrike" dirty="0">
                        <a:latin typeface="+mn-lt"/>
                      </a:endParaRPr>
                    </a:p>
                  </a:txBody>
                  <a:tcPr marL="9525" marR="9525" marT="9525" marB="0" anchor="b"/>
                </a:tc>
                <a:tc>
                  <a:txBody>
                    <a:bodyPr/>
                    <a:lstStyle/>
                    <a:p>
                      <a:pPr algn="ctr" fontAlgn="b"/>
                      <a:r>
                        <a:rPr lang="en-US" sz="1200" b="0" i="0" u="none" strike="noStrike">
                          <a:solidFill>
                            <a:srgbClr val="000000"/>
                          </a:solidFill>
                          <a:effectLst/>
                          <a:latin typeface="Arial" panose="020B0604020202020204" pitchFamily="34" charset="0"/>
                          <a:ea typeface="宋体" panose="02010600030101010101" pitchFamily="2" charset="-122"/>
                        </a:rPr>
                        <a:t>Dell</a:t>
                      </a: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3173</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12.6%</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59.8%</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r>
              <a:tr h="321796">
                <a:tc>
                  <a:txBody>
                    <a:bodyPr/>
                    <a:lstStyle/>
                    <a:p>
                      <a:pPr algn="ctr" fontAlgn="b"/>
                      <a:r>
                        <a:rPr lang="en-US" sz="1200" u="none" strike="noStrike" dirty="0" smtClean="0"/>
                        <a:t>6</a:t>
                      </a:r>
                      <a:endParaRPr lang="en-US" sz="1200" b="0" i="0" u="none" strike="noStrike" dirty="0">
                        <a:latin typeface="+mn-lt"/>
                      </a:endParaRPr>
                    </a:p>
                  </a:txBody>
                  <a:tcPr marL="9525" marR="9525" marT="9525" marB="0" anchor="b"/>
                </a:tc>
                <a:tc>
                  <a:txBody>
                    <a:bodyPr/>
                    <a:lstStyle/>
                    <a:p>
                      <a:pPr algn="ctr" fontAlgn="b"/>
                      <a:r>
                        <a:rPr lang="en-US" sz="1200" b="0" i="0" u="none" strike="noStrike" dirty="0" smtClean="0">
                          <a:solidFill>
                            <a:srgbClr val="000000"/>
                          </a:solidFill>
                          <a:effectLst/>
                          <a:latin typeface="Arial" panose="020B0604020202020204" pitchFamily="34" charset="0"/>
                          <a:ea typeface="宋体" panose="02010600030101010101" pitchFamily="2" charset="-122"/>
                        </a:rPr>
                        <a:t>Inspur</a:t>
                      </a:r>
                      <a:endParaRPr lang="en-US"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1494</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5.9%</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120.4%</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r>
              <a:tr h="321796">
                <a:tc>
                  <a:txBody>
                    <a:bodyPr/>
                    <a:lstStyle/>
                    <a:p>
                      <a:pPr algn="ctr" fontAlgn="b"/>
                      <a:r>
                        <a:rPr lang="en-US" sz="1200" b="0" i="0" u="none" strike="noStrike" dirty="0" smtClean="0">
                          <a:latin typeface="+mn-lt"/>
                        </a:rPr>
                        <a:t>7</a:t>
                      </a:r>
                      <a:endParaRPr lang="en-US" sz="1200" b="0" i="0" u="none" strike="noStrike" dirty="0">
                        <a:latin typeface="+mn-lt"/>
                      </a:endParaRPr>
                    </a:p>
                  </a:txBody>
                  <a:tcPr marL="9525" marR="9525" marT="9525" marB="0" anchor="b"/>
                </a:tc>
                <a:tc>
                  <a:txBody>
                    <a:bodyPr/>
                    <a:lstStyle/>
                    <a:p>
                      <a:pPr algn="ctr" fontAlgn="b"/>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Others</a:t>
                      </a:r>
                      <a:endParaRPr lang="en-US" altLang="zh-CN" sz="1200" b="0" i="0" u="none" strike="noStrike" dirty="0">
                        <a:solidFill>
                          <a:srgbClr val="000000"/>
                        </a:solidFill>
                        <a:effectLst/>
                        <a:latin typeface="Arial" panose="020B0604020202020204" pitchFamily="34" charset="0"/>
                        <a:ea typeface="宋体" panose="02010600030101010101" pitchFamily="2" charset="-122"/>
                      </a:endParaRP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1454</a:t>
                      </a:r>
                    </a:p>
                  </a:txBody>
                  <a:tcPr marL="9525" marR="9525" marT="9525" marB="0" anchor="ctr"/>
                </a:tc>
                <a:tc>
                  <a:txBody>
                    <a:bodyPr/>
                    <a:lstStyle/>
                    <a:p>
                      <a:pPr algn="ctr" fontAlgn="b"/>
                      <a:r>
                        <a:rPr lang="en-US" altLang="zh-CN" sz="1200" b="0" i="0" u="none" strike="noStrike" dirty="0">
                          <a:solidFill>
                            <a:srgbClr val="000000"/>
                          </a:solidFill>
                          <a:effectLst/>
                          <a:latin typeface="Arial" panose="020B0604020202020204" pitchFamily="34" charset="0"/>
                          <a:ea typeface="宋体" panose="02010600030101010101" pitchFamily="2" charset="-122"/>
                        </a:rPr>
                        <a:t>5.8%</a:t>
                      </a:r>
                    </a:p>
                  </a:txBody>
                  <a:tcPr marL="9525" marR="9525" marT="9525" marB="0" anchor="ct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effectLst/>
                          <a:latin typeface="Arial" panose="020B0604020202020204" pitchFamily="34" charset="0"/>
                          <a:ea typeface="宋体" panose="02010600030101010101" pitchFamily="2" charset="-122"/>
                        </a:rPr>
                        <a:t>-21.6%</a:t>
                      </a:r>
                    </a:p>
                  </a:txBody>
                  <a:tcPr marL="9525" marR="9525" marT="9525" marB="0" anchor="ctr"/>
                </a:tc>
              </a:tr>
            </a:tbl>
          </a:graphicData>
        </a:graphic>
      </p:graphicFrame>
      <p:sp>
        <p:nvSpPr>
          <p:cNvPr id="9" name="TextBox 8"/>
          <p:cNvSpPr txBox="1"/>
          <p:nvPr/>
        </p:nvSpPr>
        <p:spPr>
          <a:xfrm>
            <a:off x="1718599" y="4107734"/>
            <a:ext cx="4639869" cy="2616101"/>
          </a:xfrm>
          <a:prstGeom prst="rect">
            <a:avLst/>
          </a:prstGeom>
          <a:noFill/>
        </p:spPr>
        <p:txBody>
          <a:bodyPr wrap="square" lIns="91440" rtlCol="0">
            <a:spAutoFit/>
          </a:bodyPr>
          <a:lstStyle/>
          <a:p>
            <a:pPr marL="274320" indent="-274320" defTabSz="457200">
              <a:spcAft>
                <a:spcPts val="600"/>
              </a:spcAft>
              <a:buClr>
                <a:srgbClr val="004B85"/>
              </a:buClr>
              <a:buFont typeface="Wingdings" pitchFamily="2" charset="2"/>
              <a:buChar char="§"/>
            </a:pPr>
            <a:r>
              <a:rPr lang="en-US" altLang="zh-CN" sz="1200" b="1" dirty="0">
                <a:solidFill>
                  <a:prstClr val="black"/>
                </a:solidFill>
                <a:cs typeface="Arial"/>
              </a:rPr>
              <a:t>Blade</a:t>
            </a:r>
            <a:r>
              <a:rPr lang="en-US" altLang="zh-CN" sz="1200" dirty="0">
                <a:solidFill>
                  <a:prstClr val="black"/>
                </a:solidFill>
                <a:cs typeface="Arial"/>
              </a:rPr>
              <a:t> segment grew </a:t>
            </a:r>
            <a:r>
              <a:rPr lang="en-US" altLang="zh-CN" sz="1200" b="1" dirty="0">
                <a:solidFill>
                  <a:srgbClr val="0000FF"/>
                </a:solidFill>
                <a:cs typeface="Arial"/>
              </a:rPr>
              <a:t>28.0% </a:t>
            </a:r>
            <a:r>
              <a:rPr lang="en-US" altLang="zh-CN" sz="1200" dirty="0">
                <a:solidFill>
                  <a:prstClr val="black"/>
                </a:solidFill>
                <a:cs typeface="Arial"/>
              </a:rPr>
              <a:t>in Q1.</a:t>
            </a:r>
          </a:p>
          <a:p>
            <a:pPr marL="274320" indent="-274320" defTabSz="457200">
              <a:spcAft>
                <a:spcPts val="600"/>
              </a:spcAft>
              <a:buClr>
                <a:srgbClr val="004B85"/>
              </a:buClr>
              <a:buFont typeface="Wingdings" pitchFamily="2" charset="2"/>
              <a:buChar char="§"/>
            </a:pPr>
            <a:r>
              <a:rPr lang="en-US" altLang="zh-CN" sz="1200" dirty="0">
                <a:solidFill>
                  <a:prstClr val="black"/>
                </a:solidFill>
                <a:cs typeface="Arial"/>
              </a:rPr>
              <a:t>Huawei educated customer to use blade and to selling value add product like software and solution </a:t>
            </a:r>
          </a:p>
          <a:p>
            <a:pPr marL="274320" indent="-274320" defTabSz="457200">
              <a:spcAft>
                <a:spcPts val="600"/>
              </a:spcAft>
              <a:buClr>
                <a:srgbClr val="004B85"/>
              </a:buClr>
              <a:buFont typeface="Wingdings" pitchFamily="2" charset="2"/>
              <a:buChar char="§"/>
            </a:pPr>
            <a:r>
              <a:rPr lang="en-US" altLang="zh-CN" sz="1200" dirty="0">
                <a:solidFill>
                  <a:prstClr val="black"/>
                </a:solidFill>
                <a:cs typeface="Arial"/>
              </a:rPr>
              <a:t>HPC deal boost Sugon performance due to new HPC optimized blade server</a:t>
            </a:r>
          </a:p>
          <a:p>
            <a:pPr marL="274320" indent="-274320" defTabSz="457200">
              <a:spcAft>
                <a:spcPts val="600"/>
              </a:spcAft>
              <a:buClr>
                <a:srgbClr val="004B85"/>
              </a:buClr>
              <a:buFont typeface="Wingdings" pitchFamily="2" charset="2"/>
              <a:buChar char="§"/>
            </a:pPr>
            <a:r>
              <a:rPr lang="en-US" altLang="zh-CN" sz="1200" b="1" dirty="0">
                <a:solidFill>
                  <a:srgbClr val="0000FF"/>
                </a:solidFill>
                <a:cs typeface="Arial"/>
              </a:rPr>
              <a:t>High-End blade </a:t>
            </a:r>
            <a:r>
              <a:rPr lang="en-US" altLang="zh-CN" sz="1200" dirty="0">
                <a:solidFill>
                  <a:prstClr val="black"/>
                </a:solidFill>
                <a:cs typeface="Arial"/>
              </a:rPr>
              <a:t>will gain an excellent windows to grow in some mature industry.</a:t>
            </a:r>
          </a:p>
          <a:p>
            <a:pPr marL="274320" indent="-274320" defTabSz="457200">
              <a:spcAft>
                <a:spcPts val="600"/>
              </a:spcAft>
              <a:buClr>
                <a:srgbClr val="004B85"/>
              </a:buClr>
              <a:buFont typeface="Wingdings" pitchFamily="2" charset="2"/>
              <a:buChar char="§"/>
            </a:pPr>
            <a:r>
              <a:rPr lang="en-US" altLang="zh-CN" sz="1200" dirty="0">
                <a:solidFill>
                  <a:prstClr val="black"/>
                </a:solidFill>
                <a:cs typeface="Arial"/>
              </a:rPr>
              <a:t>Blade have limited Internal storage, however the whole industry may quickly shifting to request the storage rich model to handle the big data issue, we clearly saw telecom began to purchase storage rich 2s rack server(balance storage and compute) instead blade</a:t>
            </a:r>
            <a:endParaRPr lang="zh-CN" altLang="en-US" sz="1200" dirty="0">
              <a:solidFill>
                <a:prstClr val="black"/>
              </a:solidFill>
              <a:cs typeface="Arial"/>
            </a:endParaRPr>
          </a:p>
        </p:txBody>
      </p:sp>
    </p:spTree>
    <p:extLst>
      <p:ext uri="{BB962C8B-B14F-4D97-AF65-F5344CB8AC3E}">
        <p14:creationId xmlns:p14="http://schemas.microsoft.com/office/powerpoint/2010/main" val="48037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en-US" altLang="zh-CN" dirty="0" smtClean="0"/>
              <a:t>TC6600 Blade Server</a:t>
            </a:r>
            <a:endParaRPr lang="zh-CN" altLang="en-US" dirty="0"/>
          </a:p>
        </p:txBody>
      </p:sp>
      <p:pic>
        <p:nvPicPr>
          <p:cNvPr id="11" name="图片 4"/>
          <p:cNvPicPr>
            <a:picLocks noChangeAspect="1"/>
          </p:cNvPicPr>
          <p:nvPr/>
        </p:nvPicPr>
        <p:blipFill>
          <a:blip r:embed="rId3"/>
          <a:stretch>
            <a:fillRect/>
          </a:stretch>
        </p:blipFill>
        <p:spPr>
          <a:xfrm>
            <a:off x="4017916" y="1200578"/>
            <a:ext cx="1083028" cy="838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标题 1"/>
          <p:cNvSpPr txBox="1">
            <a:spLocks/>
          </p:cNvSpPr>
          <p:nvPr/>
        </p:nvSpPr>
        <p:spPr bwMode="auto">
          <a:xfrm>
            <a:off x="3983557" y="2069813"/>
            <a:ext cx="1196249" cy="387247"/>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Computing</a:t>
            </a:r>
            <a:endParaRPr lang="zh-CN" altLang="en-US" sz="12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pic>
        <p:nvPicPr>
          <p:cNvPr id="13" name="图片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082342" y="2527271"/>
            <a:ext cx="1018591" cy="873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标题 1"/>
          <p:cNvSpPr txBox="1">
            <a:spLocks/>
          </p:cNvSpPr>
          <p:nvPr/>
        </p:nvSpPr>
        <p:spPr bwMode="auto">
          <a:xfrm>
            <a:off x="3995171" y="3532668"/>
            <a:ext cx="1164778" cy="337640"/>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Network</a:t>
            </a:r>
            <a:endParaRPr lang="zh-CN" altLang="en-US" sz="14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sp>
        <p:nvSpPr>
          <p:cNvPr id="15" name="标题 1"/>
          <p:cNvSpPr txBox="1">
            <a:spLocks/>
          </p:cNvSpPr>
          <p:nvPr/>
        </p:nvSpPr>
        <p:spPr bwMode="auto">
          <a:xfrm>
            <a:off x="4082352" y="4769956"/>
            <a:ext cx="1077609" cy="387247"/>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Storage</a:t>
            </a:r>
            <a:endParaRPr lang="zh-CN" altLang="en-US" sz="12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pic>
        <p:nvPicPr>
          <p:cNvPr id="16" name="图片 14"/>
          <p:cNvPicPr>
            <a:picLocks noChangeAspect="1"/>
          </p:cNvPicPr>
          <p:nvPr/>
        </p:nvPicPr>
        <p:blipFill>
          <a:blip r:embed="rId6"/>
          <a:stretch>
            <a:fillRect/>
          </a:stretch>
        </p:blipFill>
        <p:spPr>
          <a:xfrm>
            <a:off x="2279797" y="2568730"/>
            <a:ext cx="1152061" cy="7915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标题 1"/>
          <p:cNvSpPr txBox="1">
            <a:spLocks/>
          </p:cNvSpPr>
          <p:nvPr/>
        </p:nvSpPr>
        <p:spPr bwMode="auto">
          <a:xfrm>
            <a:off x="2003745" y="3532668"/>
            <a:ext cx="1748831" cy="337640"/>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300W GPU Card </a:t>
            </a:r>
            <a:endParaRPr lang="zh-CN" altLang="en-US" sz="12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pic>
        <p:nvPicPr>
          <p:cNvPr id="18" name="图片 16"/>
          <p:cNvPicPr>
            <a:picLocks noChangeAspect="1"/>
          </p:cNvPicPr>
          <p:nvPr/>
        </p:nvPicPr>
        <p:blipFill>
          <a:blip r:embed="rId7"/>
          <a:stretch>
            <a:fillRect/>
          </a:stretch>
        </p:blipFill>
        <p:spPr>
          <a:xfrm>
            <a:off x="2207793" y="1200578"/>
            <a:ext cx="1347922" cy="732526"/>
          </a:xfrm>
          <a:prstGeom prst="rect">
            <a:avLst/>
          </a:prstGeom>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9459" y="3908054"/>
            <a:ext cx="844446" cy="756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标题 1"/>
          <p:cNvSpPr txBox="1">
            <a:spLocks/>
          </p:cNvSpPr>
          <p:nvPr/>
        </p:nvSpPr>
        <p:spPr bwMode="auto">
          <a:xfrm>
            <a:off x="2204200" y="1920669"/>
            <a:ext cx="1301917" cy="387247"/>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 Memory Computing</a:t>
            </a:r>
            <a:endParaRPr lang="zh-CN" altLang="en-US" sz="12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pic>
        <p:nvPicPr>
          <p:cNvPr id="21" name="图片 18"/>
          <p:cNvPicPr>
            <a:picLocks noChangeAspect="1"/>
          </p:cNvPicPr>
          <p:nvPr/>
        </p:nvPicPr>
        <p:blipFill>
          <a:blip r:embed="rId9"/>
          <a:stretch>
            <a:fillRect/>
          </a:stretch>
        </p:blipFill>
        <p:spPr>
          <a:xfrm>
            <a:off x="2204200" y="3949508"/>
            <a:ext cx="1347922" cy="779462"/>
          </a:xfrm>
          <a:prstGeom prst="rect">
            <a:avLst/>
          </a:prstGeom>
        </p:spPr>
      </p:pic>
      <p:sp>
        <p:nvSpPr>
          <p:cNvPr id="22" name="标题 1"/>
          <p:cNvSpPr txBox="1">
            <a:spLocks/>
          </p:cNvSpPr>
          <p:nvPr/>
        </p:nvSpPr>
        <p:spPr bwMode="auto">
          <a:xfrm>
            <a:off x="2078127" y="4769946"/>
            <a:ext cx="1714631" cy="337640"/>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2689">
              <a:spcBef>
                <a:spcPts val="0"/>
              </a:spcBef>
              <a:defRPr/>
            </a:pPr>
            <a:r>
              <a:rPr lang="en-US" altLang="zh-CN" sz="1400" b="1" dirty="0">
                <a:latin typeface="微软雅黑" pitchFamily="34" charset="-122"/>
                <a:ea typeface="微软雅黑" pitchFamily="34" charset="-122"/>
                <a:cs typeface="+mn-cs"/>
              </a:rPr>
              <a:t>PCI-E SSD Card</a:t>
            </a:r>
            <a:endParaRPr lang="zh-CN" altLang="en-US" sz="1200" b="1" dirty="0">
              <a:latin typeface="微软雅黑" pitchFamily="34" charset="-122"/>
              <a:ea typeface="微软雅黑" pitchFamily="34" charset="-122"/>
              <a:cs typeface="+mn-cs"/>
            </a:endParaRPr>
          </a:p>
          <a:p>
            <a:pPr algn="l" defTabSz="912689">
              <a:spcBef>
                <a:spcPts val="0"/>
              </a:spcBef>
              <a:defRPr/>
            </a:pPr>
            <a:endParaRPr lang="zh-CN" altLang="en-US" sz="1400" b="1" dirty="0">
              <a:latin typeface="微软雅黑" pitchFamily="34" charset="-122"/>
              <a:ea typeface="微软雅黑" pitchFamily="34" charset="-122"/>
              <a:cs typeface="+mn-cs"/>
            </a:endParaRPr>
          </a:p>
        </p:txBody>
      </p:sp>
      <p:pic>
        <p:nvPicPr>
          <p:cNvPr id="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5496" y="5229228"/>
            <a:ext cx="783325" cy="539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标题 1"/>
          <p:cNvSpPr txBox="1">
            <a:spLocks/>
          </p:cNvSpPr>
          <p:nvPr/>
        </p:nvSpPr>
        <p:spPr bwMode="auto">
          <a:xfrm>
            <a:off x="2078127" y="6117227"/>
            <a:ext cx="1425736" cy="274334"/>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Visualization Management</a:t>
            </a:r>
            <a:endParaRPr lang="zh-CN" altLang="en-US" sz="1200" b="1" dirty="0">
              <a:latin typeface="微软雅黑" pitchFamily="34" charset="-122"/>
              <a:ea typeface="微软雅黑" pitchFamily="34" charset="-122"/>
              <a:cs typeface="+mn-cs"/>
            </a:endParaRPr>
          </a:p>
          <a:p>
            <a:pPr defTabSz="912689">
              <a:spcBef>
                <a:spcPts val="0"/>
              </a:spcBef>
              <a:defRPr/>
            </a:pPr>
            <a:endParaRPr lang="zh-CN" altLang="en-US" sz="1400" b="1" dirty="0">
              <a:latin typeface="微软雅黑" pitchFamily="34" charset="-122"/>
              <a:ea typeface="微软雅黑" pitchFamily="34" charset="-122"/>
              <a:cs typeface="+mn-cs"/>
            </a:endParaRPr>
          </a:p>
        </p:txBody>
      </p:sp>
      <p:pic>
        <p:nvPicPr>
          <p:cNvPr id="25" name="图片 24"/>
          <p:cNvPicPr>
            <a:picLocks noChangeAspect="1"/>
          </p:cNvPicPr>
          <p:nvPr/>
        </p:nvPicPr>
        <p:blipFill>
          <a:blip r:embed="rId11"/>
          <a:stretch>
            <a:fillRect/>
          </a:stretch>
        </p:blipFill>
        <p:spPr>
          <a:xfrm>
            <a:off x="2560315" y="5394516"/>
            <a:ext cx="871543" cy="626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8414" y="5301219"/>
            <a:ext cx="1031402" cy="6168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标题 1"/>
          <p:cNvSpPr txBox="1">
            <a:spLocks/>
          </p:cNvSpPr>
          <p:nvPr/>
        </p:nvSpPr>
        <p:spPr bwMode="auto">
          <a:xfrm>
            <a:off x="4051660" y="6085574"/>
            <a:ext cx="1179703" cy="337640"/>
          </a:xfrm>
          <a:prstGeom prst="rect">
            <a:avLst/>
          </a:prstGeom>
          <a:noFill/>
          <a:ln w="9525">
            <a:noFill/>
            <a:miter lim="800000"/>
            <a:headEnd/>
            <a:tailEnd/>
          </a:ln>
        </p:spPr>
        <p:txBody>
          <a:bodyPr lIns="91338" tIns="45674" rIns="91338" bIns="45674">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2689">
              <a:spcBef>
                <a:spcPts val="0"/>
              </a:spcBef>
              <a:defRPr/>
            </a:pPr>
            <a:r>
              <a:rPr lang="en-US" altLang="zh-CN" sz="1400" b="1" dirty="0">
                <a:latin typeface="微软雅黑" pitchFamily="34" charset="-122"/>
                <a:ea typeface="微软雅黑" pitchFamily="34" charset="-122"/>
                <a:cs typeface="+mn-cs"/>
              </a:rPr>
              <a:t>All-in-one Solutions</a:t>
            </a:r>
            <a:endParaRPr lang="zh-CN" altLang="en-US" sz="1200" b="1" dirty="0">
              <a:latin typeface="微软雅黑" pitchFamily="34" charset="-122"/>
              <a:ea typeface="微软雅黑" pitchFamily="34" charset="-122"/>
              <a:cs typeface="+mn-cs"/>
            </a:endParaRPr>
          </a:p>
        </p:txBody>
      </p:sp>
      <p:sp>
        <p:nvSpPr>
          <p:cNvPr id="28" name="AutoShape 27"/>
          <p:cNvSpPr>
            <a:spLocks noChangeArrowheads="1"/>
          </p:cNvSpPr>
          <p:nvPr/>
        </p:nvSpPr>
        <p:spPr bwMode="gray">
          <a:xfrm rot="16200000" flipV="1">
            <a:off x="3231339" y="3327628"/>
            <a:ext cx="5051159" cy="954591"/>
          </a:xfrm>
          <a:prstGeom prst="triangle">
            <a:avLst>
              <a:gd name="adj" fmla="val 50000"/>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lIns="91338" tIns="45674" rIns="91338" bIns="45674" anchor="ctr"/>
          <a:lstStyle/>
          <a:p>
            <a:endParaRPr lang="zh-CN" altLang="en-US">
              <a:latin typeface="微软雅黑" panose="020B0503020204020204" pitchFamily="34" charset="-122"/>
              <a:ea typeface="微软雅黑" panose="020B0503020204020204" pitchFamily="34" charset="-122"/>
            </a:endParaRPr>
          </a:p>
        </p:txBody>
      </p:sp>
      <p:pic>
        <p:nvPicPr>
          <p:cNvPr id="29" name="图片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15816" y="2115537"/>
            <a:ext cx="4500425" cy="3441619"/>
          </a:xfrm>
          <a:prstGeom prst="rect">
            <a:avLst/>
          </a:prstGeom>
        </p:spPr>
      </p:pic>
      <p:sp>
        <p:nvSpPr>
          <p:cNvPr id="30" name="标题 1"/>
          <p:cNvSpPr txBox="1">
            <a:spLocks/>
          </p:cNvSpPr>
          <p:nvPr/>
        </p:nvSpPr>
        <p:spPr bwMode="auto">
          <a:xfrm>
            <a:off x="7700511" y="5445225"/>
            <a:ext cx="2139700" cy="404072"/>
          </a:xfrm>
          <a:prstGeom prst="rect">
            <a:avLst/>
          </a:prstGeom>
          <a:noFill/>
          <a:ln w="9525">
            <a:noFill/>
            <a:miter lim="800000"/>
            <a:headEnd/>
            <a:tailEnd/>
          </a:ln>
        </p:spPr>
        <p:txBody>
          <a:bodyPr lIns="91338" tIns="45674" rIns="91338" bIns="45674">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2689">
              <a:spcBef>
                <a:spcPts val="0"/>
              </a:spcBef>
              <a:defRPr/>
            </a:pPr>
            <a:r>
              <a:rPr lang="en-US" altLang="zh-CN" sz="1800" b="1" dirty="0">
                <a:latin typeface="微软雅黑" pitchFamily="34" charset="-122"/>
                <a:ea typeface="微软雅黑" pitchFamily="34" charset="-122"/>
                <a:cs typeface="+mn-cs"/>
              </a:rPr>
              <a:t>TC6600 </a:t>
            </a:r>
            <a:endParaRPr lang="zh-CN" altLang="en-US" sz="1600" b="1" dirty="0">
              <a:latin typeface="微软雅黑" pitchFamily="34" charset="-122"/>
              <a:ea typeface="微软雅黑" pitchFamily="34" charset="-122"/>
              <a:cs typeface="+mn-cs"/>
            </a:endParaRPr>
          </a:p>
          <a:p>
            <a:pPr algn="l" defTabSz="912689">
              <a:spcBef>
                <a:spcPts val="0"/>
              </a:spcBef>
              <a:defRPr/>
            </a:pPr>
            <a:endParaRPr lang="zh-CN" altLang="en-US" sz="1800" b="1"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13119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pPr>
              <a:defRPr/>
            </a:pPr>
            <a:r>
              <a:rPr lang="en-US" altLang="zh-CN" b="1" dirty="0" smtClean="0">
                <a:sym typeface="Arial" pitchFamily="34" charset="0"/>
              </a:rPr>
              <a:t>TC6600 </a:t>
            </a:r>
            <a:r>
              <a:rPr lang="en-US" altLang="zh-CN" dirty="0" smtClean="0">
                <a:sym typeface="Arial" pitchFamily="34" charset="0"/>
              </a:rPr>
              <a:t>Product View</a:t>
            </a:r>
            <a:endParaRPr lang="en-US" altLang="zh-CN" sz="2000" b="1" dirty="0">
              <a:solidFill>
                <a:srgbClr val="FF0000"/>
              </a:solidFill>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6053" y="1588268"/>
            <a:ext cx="4608512" cy="3280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文本占位符 3"/>
          <p:cNvSpPr txBox="1">
            <a:spLocks/>
          </p:cNvSpPr>
          <p:nvPr/>
        </p:nvSpPr>
        <p:spPr>
          <a:xfrm>
            <a:off x="2076629" y="5089768"/>
            <a:ext cx="2514909" cy="571483"/>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b="1" dirty="0" smtClean="0">
                <a:sym typeface="Arial" pitchFamily="34" charset="0"/>
              </a:rPr>
              <a:t>Front View</a:t>
            </a:r>
            <a:endParaRPr lang="zh-CN" altLang="en-US" sz="2000" b="1" dirty="0">
              <a:solidFill>
                <a:srgbClr val="FF0000"/>
              </a:solidFill>
              <a:latin typeface="Arial" panose="020B0604020202020204" pitchFamily="34" charset="0"/>
              <a:cs typeface="Arial" panose="020B0604020202020204" pitchFamily="34" charset="0"/>
            </a:endParaRPr>
          </a:p>
        </p:txBody>
      </p:sp>
      <p:sp>
        <p:nvSpPr>
          <p:cNvPr id="6" name="文本占位符 3"/>
          <p:cNvSpPr txBox="1">
            <a:spLocks/>
          </p:cNvSpPr>
          <p:nvPr/>
        </p:nvSpPr>
        <p:spPr>
          <a:xfrm>
            <a:off x="8118950" y="5031152"/>
            <a:ext cx="1909035" cy="571483"/>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b="1" dirty="0" smtClean="0">
                <a:sym typeface="Arial" pitchFamily="34" charset="0"/>
              </a:rPr>
              <a:t>Back View</a:t>
            </a:r>
            <a:endParaRPr lang="zh-CN" altLang="en-US" sz="2000" b="1" dirty="0">
              <a:solidFill>
                <a:srgbClr val="FF0000"/>
              </a:solidFill>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02" y="1381715"/>
            <a:ext cx="6536868" cy="3748997"/>
          </a:xfrm>
          <a:prstGeom prst="rect">
            <a:avLst/>
          </a:prstGeom>
        </p:spPr>
      </p:pic>
    </p:spTree>
    <p:extLst>
      <p:ext uri="{BB962C8B-B14F-4D97-AF65-F5344CB8AC3E}">
        <p14:creationId xmlns:p14="http://schemas.microsoft.com/office/powerpoint/2010/main" val="25360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AutoShape 3"/>
          <p:cNvSpPr>
            <a:spLocks noChangeArrowheads="1"/>
          </p:cNvSpPr>
          <p:nvPr/>
        </p:nvSpPr>
        <p:spPr bwMode="gray">
          <a:xfrm>
            <a:off x="3233502" y="1674918"/>
            <a:ext cx="5371921" cy="3816424"/>
          </a:xfrm>
          <a:prstGeom prst="sun">
            <a:avLst>
              <a:gd name="adj" fmla="val 24407"/>
            </a:avLst>
          </a:prstGeom>
          <a:solidFill>
            <a:srgbClr val="FFFF00">
              <a:alpha val="30196"/>
            </a:srgbClr>
          </a:solidFill>
          <a:ln w="9525" algn="ctr">
            <a:solidFill>
              <a:schemeClr val="tx2">
                <a:lumMod val="20000"/>
                <a:lumOff val="80000"/>
              </a:schemeClr>
            </a:solidFill>
            <a:prstDash val="sysDot"/>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 name="文本占位符 2"/>
          <p:cNvSpPr>
            <a:spLocks noGrp="1"/>
          </p:cNvSpPr>
          <p:nvPr>
            <p:ph type="body" sz="quarter" idx="13"/>
          </p:nvPr>
        </p:nvSpPr>
        <p:spPr/>
        <p:txBody>
          <a:bodyPr/>
          <a:lstStyle/>
          <a:p>
            <a:r>
              <a:rPr lang="en-US" altLang="zh-CN" b="1" dirty="0" smtClean="0">
                <a:effectLst>
                  <a:outerShdw blurRad="38100" dist="38100" dir="2700000" algn="tl">
                    <a:srgbClr val="000000">
                      <a:alpha val="43137"/>
                    </a:srgbClr>
                  </a:outerShdw>
                </a:effectLst>
                <a:latin typeface="+mn-lt"/>
                <a:cs typeface="Arial" panose="020B0604020202020204" pitchFamily="34" charset="0"/>
                <a:sym typeface="Arial" pitchFamily="34" charset="0"/>
              </a:rPr>
              <a:t>TC6600</a:t>
            </a:r>
            <a:r>
              <a:rPr lang="en-US" altLang="zh-CN" sz="2400" dirty="0" smtClean="0">
                <a:solidFill>
                  <a:srgbClr val="4F81BD">
                    <a:lumMod val="75000"/>
                  </a:srgbClr>
                </a:solidFill>
                <a:effectLst>
                  <a:outerShdw blurRad="38100" dist="38100" dir="2700000" algn="tl">
                    <a:srgbClr val="000000">
                      <a:alpha val="43137"/>
                    </a:srgbClr>
                  </a:outerShdw>
                </a:effectLst>
                <a:latin typeface="+mn-lt"/>
                <a:sym typeface="Arial" pitchFamily="34" charset="0"/>
              </a:rPr>
              <a:t> Fusion Architecture</a:t>
            </a:r>
            <a:endParaRPr lang="en-US" altLang="zh-CN" sz="2400" dirty="0">
              <a:solidFill>
                <a:srgbClr val="4F81BD">
                  <a:lumMod val="75000"/>
                </a:srgbClr>
              </a:solidFill>
              <a:effectLst>
                <a:outerShdw blurRad="38100" dist="38100" dir="2700000" algn="tl">
                  <a:srgbClr val="000000">
                    <a:alpha val="43137"/>
                  </a:srgbClr>
                </a:outerShdw>
              </a:effectLst>
              <a:latin typeface="+mn-lt"/>
            </a:endParaRP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570" y="2360650"/>
            <a:ext cx="4213244" cy="2416363"/>
          </a:xfrm>
          <a:prstGeom prst="rect">
            <a:avLst/>
          </a:prstGeom>
        </p:spPr>
      </p:pic>
      <p:sp>
        <p:nvSpPr>
          <p:cNvPr id="47" name="文本占位符 2"/>
          <p:cNvSpPr txBox="1">
            <a:spLocks/>
          </p:cNvSpPr>
          <p:nvPr/>
        </p:nvSpPr>
        <p:spPr>
          <a:xfrm>
            <a:off x="5298869" y="5295825"/>
            <a:ext cx="2112235" cy="571482"/>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sz="2000" b="1" cap="all" dirty="0" smtClean="0">
                <a:ln w="0"/>
                <a:cs typeface="Arial" panose="020B0604020202020204" pitchFamily="34" charset="0"/>
                <a:sym typeface="Arial" pitchFamily="34" charset="0"/>
              </a:rPr>
              <a:t>TC6600</a:t>
            </a:r>
            <a:endParaRPr lang="zh-CN" altLang="en-US" sz="1800" dirty="0">
              <a:sym typeface="Arial" pitchFamily="34" charset="0"/>
            </a:endParaRPr>
          </a:p>
        </p:txBody>
      </p:sp>
      <p:grpSp>
        <p:nvGrpSpPr>
          <p:cNvPr id="11" name="组合 10"/>
          <p:cNvGrpSpPr/>
          <p:nvPr/>
        </p:nvGrpSpPr>
        <p:grpSpPr>
          <a:xfrm>
            <a:off x="143340" y="966646"/>
            <a:ext cx="3936437" cy="5622240"/>
            <a:chOff x="107504" y="776511"/>
            <a:chExt cx="2952328" cy="5622240"/>
          </a:xfrm>
        </p:grpSpPr>
        <p:grpSp>
          <p:nvGrpSpPr>
            <p:cNvPr id="5" name="组合 4"/>
            <p:cNvGrpSpPr/>
            <p:nvPr/>
          </p:nvGrpSpPr>
          <p:grpSpPr>
            <a:xfrm>
              <a:off x="107504" y="776511"/>
              <a:ext cx="2952328" cy="1800225"/>
              <a:chOff x="107504" y="776511"/>
              <a:chExt cx="2952328" cy="1800225"/>
            </a:xfrm>
          </p:grpSpPr>
          <p:grpSp>
            <p:nvGrpSpPr>
              <p:cNvPr id="16" name="Group 33"/>
              <p:cNvGrpSpPr>
                <a:grpSpLocks/>
              </p:cNvGrpSpPr>
              <p:nvPr/>
            </p:nvGrpSpPr>
            <p:grpSpPr bwMode="auto">
              <a:xfrm>
                <a:off x="107504" y="1052736"/>
                <a:ext cx="2952328" cy="1524000"/>
                <a:chOff x="4397" y="1430"/>
                <a:chExt cx="1005" cy="960"/>
              </a:xfrm>
            </p:grpSpPr>
            <p:sp>
              <p:nvSpPr>
                <p:cNvPr id="17" name="AutoShape 34"/>
                <p:cNvSpPr>
                  <a:spLocks noChangeArrowheads="1"/>
                </p:cNvSpPr>
                <p:nvPr/>
              </p:nvSpPr>
              <p:spPr bwMode="gray">
                <a:xfrm>
                  <a:off x="4397" y="1430"/>
                  <a:ext cx="1005" cy="960"/>
                </a:xfrm>
                <a:prstGeom prst="homePlate">
                  <a:avLst>
                    <a:gd name="adj" fmla="val 2617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AutoShape 35"/>
                <p:cNvSpPr>
                  <a:spLocks noChangeArrowheads="1"/>
                </p:cNvSpPr>
                <p:nvPr/>
              </p:nvSpPr>
              <p:spPr bwMode="gray">
                <a:xfrm>
                  <a:off x="4407" y="1440"/>
                  <a:ext cx="978" cy="934"/>
                </a:xfrm>
                <a:prstGeom prst="homePlate">
                  <a:avLst>
                    <a:gd name="adj" fmla="val 26178"/>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40" name="Group 2"/>
              <p:cNvGrpSpPr>
                <a:grpSpLocks/>
              </p:cNvGrpSpPr>
              <p:nvPr/>
            </p:nvGrpSpPr>
            <p:grpSpPr bwMode="auto">
              <a:xfrm>
                <a:off x="135640" y="776511"/>
                <a:ext cx="2594707" cy="492249"/>
                <a:chOff x="619" y="1024"/>
                <a:chExt cx="1694" cy="675"/>
              </a:xfrm>
            </p:grpSpPr>
            <p:sp>
              <p:nvSpPr>
                <p:cNvPr id="41"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2"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48" name="矩形 47"/>
              <p:cNvSpPr/>
              <p:nvPr/>
            </p:nvSpPr>
            <p:spPr>
              <a:xfrm>
                <a:off x="179511" y="1278414"/>
                <a:ext cx="2591129" cy="1200329"/>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Intel 2-way </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lnSpc>
                    <a:spcPct val="150000"/>
                  </a:lnSpc>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Intel 4-way, AMD 4-way</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lnSpc>
                    <a:spcPct val="150000"/>
                  </a:lnSpc>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Half/Full Blade</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Rectangle 5"/>
              <p:cNvSpPr>
                <a:spLocks noChangeArrowheads="1"/>
              </p:cNvSpPr>
              <p:nvPr/>
            </p:nvSpPr>
            <p:spPr bwMode="gray">
              <a:xfrm>
                <a:off x="802099" y="855556"/>
                <a:ext cx="10930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 Flex 2S/ 4S</a:t>
                </a:r>
                <a:endParaRPr lang="en-US" altLang="zh-CN"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07504" y="2659050"/>
              <a:ext cx="2952328" cy="1778062"/>
              <a:chOff x="107504" y="2659050"/>
              <a:chExt cx="2952328" cy="1778062"/>
            </a:xfrm>
          </p:grpSpPr>
          <p:grpSp>
            <p:nvGrpSpPr>
              <p:cNvPr id="19" name="Group 36"/>
              <p:cNvGrpSpPr>
                <a:grpSpLocks/>
              </p:cNvGrpSpPr>
              <p:nvPr/>
            </p:nvGrpSpPr>
            <p:grpSpPr bwMode="auto">
              <a:xfrm>
                <a:off x="107504" y="2913112"/>
                <a:ext cx="2952328" cy="1524000"/>
                <a:chOff x="4397" y="1430"/>
                <a:chExt cx="1005" cy="960"/>
              </a:xfrm>
            </p:grpSpPr>
            <p:sp>
              <p:nvSpPr>
                <p:cNvPr id="20" name="AutoShape 37"/>
                <p:cNvSpPr>
                  <a:spLocks noChangeArrowheads="1"/>
                </p:cNvSpPr>
                <p:nvPr/>
              </p:nvSpPr>
              <p:spPr bwMode="gray">
                <a:xfrm>
                  <a:off x="4397" y="1430"/>
                  <a:ext cx="1005" cy="960"/>
                </a:xfrm>
                <a:prstGeom prst="homePlate">
                  <a:avLst>
                    <a:gd name="adj" fmla="val 26172"/>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1" name="AutoShape 38"/>
                <p:cNvSpPr>
                  <a:spLocks noChangeArrowheads="1"/>
                </p:cNvSpPr>
                <p:nvPr/>
              </p:nvSpPr>
              <p:spPr bwMode="gray">
                <a:xfrm>
                  <a:off x="4407" y="1440"/>
                  <a:ext cx="978" cy="934"/>
                </a:xfrm>
                <a:prstGeom prst="homePlate">
                  <a:avLst>
                    <a:gd name="adj" fmla="val 26178"/>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49" name="Group 2"/>
              <p:cNvGrpSpPr>
                <a:grpSpLocks/>
              </p:cNvGrpSpPr>
              <p:nvPr/>
            </p:nvGrpSpPr>
            <p:grpSpPr bwMode="auto">
              <a:xfrm>
                <a:off x="147674" y="2659050"/>
                <a:ext cx="2594707" cy="492249"/>
                <a:chOff x="619" y="1024"/>
                <a:chExt cx="1694" cy="675"/>
              </a:xfrm>
            </p:grpSpPr>
            <p:sp>
              <p:nvSpPr>
                <p:cNvPr id="50"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1"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71" name="矩形 70"/>
              <p:cNvSpPr/>
              <p:nvPr/>
            </p:nvSpPr>
            <p:spPr>
              <a:xfrm>
                <a:off x="179512" y="3171746"/>
                <a:ext cx="2680841" cy="1169551"/>
              </a:xfrm>
              <a:prstGeom prst="rect">
                <a:avLst/>
              </a:prstGeom>
            </p:spPr>
            <p:txBody>
              <a:bodyPr wrap="square">
                <a:spAutoFit/>
              </a:bodyPr>
              <a:lstStyle/>
              <a:p>
                <a:pP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8 Blades</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2</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 C</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omputing Blade</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2</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 S</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torage Blades</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IO Blade/GPU Blade</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2</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 </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model 4-way Blade</a:t>
                </a:r>
                <a:endParaRPr lang="zh-CN" altLang="en-US"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7" name="矩形 76"/>
              <p:cNvSpPr/>
              <p:nvPr/>
            </p:nvSpPr>
            <p:spPr>
              <a:xfrm>
                <a:off x="676647" y="2743500"/>
                <a:ext cx="1456168" cy="369332"/>
              </a:xfrm>
              <a:prstGeom prst="rect">
                <a:avLst/>
              </a:prstGeom>
            </p:spPr>
            <p:txBody>
              <a:bodyPr wrap="none">
                <a:spAutoFit/>
              </a:bodyP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Flex Computing</a:t>
                </a:r>
                <a:endPar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grpSp>
        <p:grpSp>
          <p:nvGrpSpPr>
            <p:cNvPr id="7" name="组合 6"/>
            <p:cNvGrpSpPr/>
            <p:nvPr/>
          </p:nvGrpSpPr>
          <p:grpSpPr>
            <a:xfrm>
              <a:off x="107504" y="4562059"/>
              <a:ext cx="2952328" cy="1836692"/>
              <a:chOff x="107504" y="4562059"/>
              <a:chExt cx="2952328" cy="1836692"/>
            </a:xfrm>
          </p:grpSpPr>
          <p:grpSp>
            <p:nvGrpSpPr>
              <p:cNvPr id="22" name="Group 36"/>
              <p:cNvGrpSpPr>
                <a:grpSpLocks/>
              </p:cNvGrpSpPr>
              <p:nvPr/>
            </p:nvGrpSpPr>
            <p:grpSpPr bwMode="auto">
              <a:xfrm>
                <a:off x="107504" y="4857328"/>
                <a:ext cx="2952328" cy="1524000"/>
                <a:chOff x="4397" y="1430"/>
                <a:chExt cx="1005" cy="960"/>
              </a:xfrm>
            </p:grpSpPr>
            <p:sp>
              <p:nvSpPr>
                <p:cNvPr id="23" name="AutoShape 37"/>
                <p:cNvSpPr>
                  <a:spLocks noChangeArrowheads="1"/>
                </p:cNvSpPr>
                <p:nvPr/>
              </p:nvSpPr>
              <p:spPr bwMode="gray">
                <a:xfrm>
                  <a:off x="4397" y="1430"/>
                  <a:ext cx="1005" cy="960"/>
                </a:xfrm>
                <a:prstGeom prst="homePlate">
                  <a:avLst>
                    <a:gd name="adj" fmla="val 26172"/>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AutoShape 38"/>
                <p:cNvSpPr>
                  <a:spLocks noChangeArrowheads="1"/>
                </p:cNvSpPr>
                <p:nvPr/>
              </p:nvSpPr>
              <p:spPr bwMode="gray">
                <a:xfrm>
                  <a:off x="4407" y="1440"/>
                  <a:ext cx="978" cy="934"/>
                </a:xfrm>
                <a:prstGeom prst="homePlate">
                  <a:avLst>
                    <a:gd name="adj" fmla="val 26178"/>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56" name="Group 2"/>
              <p:cNvGrpSpPr>
                <a:grpSpLocks/>
              </p:cNvGrpSpPr>
              <p:nvPr/>
            </p:nvGrpSpPr>
            <p:grpSpPr bwMode="auto">
              <a:xfrm>
                <a:off x="136880" y="4562059"/>
                <a:ext cx="2594707" cy="492249"/>
                <a:chOff x="619" y="1024"/>
                <a:chExt cx="1694" cy="675"/>
              </a:xfrm>
            </p:grpSpPr>
            <p:sp>
              <p:nvSpPr>
                <p:cNvPr id="57"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58"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72" name="矩形 71"/>
              <p:cNvSpPr/>
              <p:nvPr/>
            </p:nvSpPr>
            <p:spPr>
              <a:xfrm>
                <a:off x="179512" y="5075312"/>
                <a:ext cx="2591129" cy="1323439"/>
              </a:xfrm>
              <a:prstGeom prst="rect">
                <a:avLst/>
              </a:prstGeom>
            </p:spPr>
            <p:txBody>
              <a:bodyPr wrap="square">
                <a:spAutoFit/>
              </a:bodyPr>
              <a:lstStyle/>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2/3/4HDD</a:t>
                </a: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16HDD</a:t>
                </a: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Chassis</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112HDD</a:t>
                </a:r>
              </a:p>
              <a:p>
                <a:pP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Support both of DAS and Distributed Storage Solution</a:t>
                </a:r>
                <a:endParaRPr lang="zh-CN" altLang="en-US" sz="16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矩形 77"/>
              <p:cNvSpPr/>
              <p:nvPr/>
            </p:nvSpPr>
            <p:spPr>
              <a:xfrm>
                <a:off x="744811" y="4649594"/>
                <a:ext cx="1214948" cy="369332"/>
              </a:xfrm>
              <a:prstGeom prst="rect">
                <a:avLst/>
              </a:prstGeom>
            </p:spPr>
            <p:txBody>
              <a:bodyPr wrap="none">
                <a:spAutoFit/>
              </a:bodyP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Flex Storage</a:t>
                </a:r>
                <a:endPar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grpSp>
      </p:grpSp>
      <p:grpSp>
        <p:nvGrpSpPr>
          <p:cNvPr id="10" name="组合 9"/>
          <p:cNvGrpSpPr/>
          <p:nvPr/>
        </p:nvGrpSpPr>
        <p:grpSpPr>
          <a:xfrm>
            <a:off x="7743020" y="4783072"/>
            <a:ext cx="4260485" cy="1832265"/>
            <a:chOff x="5807264" y="4592935"/>
            <a:chExt cx="3195364" cy="1832265"/>
          </a:xfrm>
        </p:grpSpPr>
        <p:grpSp>
          <p:nvGrpSpPr>
            <p:cNvPr id="37" name="Group 44"/>
            <p:cNvGrpSpPr>
              <a:grpSpLocks/>
            </p:cNvGrpSpPr>
            <p:nvPr/>
          </p:nvGrpSpPr>
          <p:grpSpPr bwMode="auto">
            <a:xfrm flipH="1">
              <a:off x="5807264" y="4857328"/>
              <a:ext cx="3195364" cy="1524000"/>
              <a:chOff x="4397" y="1430"/>
              <a:chExt cx="1005" cy="960"/>
            </a:xfrm>
          </p:grpSpPr>
          <p:sp>
            <p:nvSpPr>
              <p:cNvPr id="38" name="AutoShape 45"/>
              <p:cNvSpPr>
                <a:spLocks noChangeArrowheads="1"/>
              </p:cNvSpPr>
              <p:nvPr/>
            </p:nvSpPr>
            <p:spPr bwMode="gray">
              <a:xfrm>
                <a:off x="4397" y="1430"/>
                <a:ext cx="1005" cy="960"/>
              </a:xfrm>
              <a:prstGeom prst="homePlate">
                <a:avLst>
                  <a:gd name="adj" fmla="val 26172"/>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9" name="AutoShape 46"/>
              <p:cNvSpPr>
                <a:spLocks noChangeArrowheads="1"/>
              </p:cNvSpPr>
              <p:nvPr/>
            </p:nvSpPr>
            <p:spPr bwMode="gray">
              <a:xfrm>
                <a:off x="4407" y="1440"/>
                <a:ext cx="978" cy="934"/>
              </a:xfrm>
              <a:prstGeom prst="homePlate">
                <a:avLst>
                  <a:gd name="adj" fmla="val 26178"/>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68" name="Group 2"/>
            <p:cNvGrpSpPr>
              <a:grpSpLocks/>
            </p:cNvGrpSpPr>
            <p:nvPr/>
          </p:nvGrpSpPr>
          <p:grpSpPr bwMode="auto">
            <a:xfrm>
              <a:off x="6372013" y="4592935"/>
              <a:ext cx="2594707" cy="492249"/>
              <a:chOff x="619" y="1024"/>
              <a:chExt cx="1694" cy="675"/>
            </a:xfrm>
          </p:grpSpPr>
          <p:sp>
            <p:nvSpPr>
              <p:cNvPr id="69"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70"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73" name="矩形 72"/>
            <p:cNvSpPr/>
            <p:nvPr/>
          </p:nvSpPr>
          <p:spPr>
            <a:xfrm>
              <a:off x="6228184" y="5070983"/>
              <a:ext cx="2664851" cy="1354217"/>
            </a:xfrm>
            <a:prstGeom prst="rect">
              <a:avLst/>
            </a:prstGeom>
          </p:spPr>
          <p:txBody>
            <a:bodyPr wrap="square">
              <a:spAutoFit/>
            </a:bodyPr>
            <a:lstStyle/>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Power</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N+N</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Network</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N+N</a:t>
              </a: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Cooling FANs</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N+N</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Management</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1+1</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Backpanel</a:t>
              </a:r>
              <a:r>
                <a:rPr lang="zh-CN" altLang="en-US"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6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1+1</a:t>
              </a:r>
              <a:endParaRPr lang="en-US" altLang="zh-CN" sz="16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79" name="矩形 78"/>
            <p:cNvSpPr/>
            <p:nvPr/>
          </p:nvSpPr>
          <p:spPr>
            <a:xfrm>
              <a:off x="6915438" y="4649594"/>
              <a:ext cx="1497141" cy="369332"/>
            </a:xfrm>
            <a:prstGeom prst="rect">
              <a:avLst/>
            </a:prstGeom>
          </p:spPr>
          <p:txBody>
            <a:bodyPr wrap="none">
              <a:spAutoFit/>
            </a:bodyPr>
            <a:lstStyle/>
            <a:p>
              <a:pPr algn="ctr">
                <a:defRPr/>
              </a:pPr>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Flex Redundent</a:t>
              </a:r>
              <a:endPar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grpSp>
      <p:grpSp>
        <p:nvGrpSpPr>
          <p:cNvPr id="9" name="组合 8"/>
          <p:cNvGrpSpPr/>
          <p:nvPr/>
        </p:nvGrpSpPr>
        <p:grpSpPr>
          <a:xfrm>
            <a:off x="7728183" y="2849184"/>
            <a:ext cx="4260485" cy="1778062"/>
            <a:chOff x="5796136" y="2659050"/>
            <a:chExt cx="3195364" cy="1778062"/>
          </a:xfrm>
        </p:grpSpPr>
        <p:grpSp>
          <p:nvGrpSpPr>
            <p:cNvPr id="34" name="Group 44"/>
            <p:cNvGrpSpPr>
              <a:grpSpLocks/>
            </p:cNvGrpSpPr>
            <p:nvPr/>
          </p:nvGrpSpPr>
          <p:grpSpPr bwMode="auto">
            <a:xfrm flipH="1">
              <a:off x="5796136" y="2913112"/>
              <a:ext cx="3195364" cy="1524000"/>
              <a:chOff x="4397" y="1430"/>
              <a:chExt cx="1005" cy="960"/>
            </a:xfrm>
          </p:grpSpPr>
          <p:sp>
            <p:nvSpPr>
              <p:cNvPr id="35" name="AutoShape 45"/>
              <p:cNvSpPr>
                <a:spLocks noChangeArrowheads="1"/>
              </p:cNvSpPr>
              <p:nvPr/>
            </p:nvSpPr>
            <p:spPr bwMode="gray">
              <a:xfrm>
                <a:off x="4397" y="1430"/>
                <a:ext cx="1005" cy="960"/>
              </a:xfrm>
              <a:prstGeom prst="homePlate">
                <a:avLst>
                  <a:gd name="adj" fmla="val 26172"/>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6" name="AutoShape 46"/>
              <p:cNvSpPr>
                <a:spLocks noChangeArrowheads="1"/>
              </p:cNvSpPr>
              <p:nvPr/>
            </p:nvSpPr>
            <p:spPr bwMode="gray">
              <a:xfrm>
                <a:off x="4407" y="1440"/>
                <a:ext cx="978" cy="934"/>
              </a:xfrm>
              <a:prstGeom prst="homePlate">
                <a:avLst>
                  <a:gd name="adj" fmla="val 26178"/>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59" name="Group 2"/>
            <p:cNvGrpSpPr>
              <a:grpSpLocks/>
            </p:cNvGrpSpPr>
            <p:nvPr/>
          </p:nvGrpSpPr>
          <p:grpSpPr bwMode="auto">
            <a:xfrm>
              <a:off x="6361362" y="2659050"/>
              <a:ext cx="2594707" cy="492249"/>
              <a:chOff x="619" y="1024"/>
              <a:chExt cx="1694" cy="675"/>
            </a:xfrm>
          </p:grpSpPr>
          <p:sp>
            <p:nvSpPr>
              <p:cNvPr id="60"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1"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74" name="矩形 73"/>
            <p:cNvSpPr/>
            <p:nvPr/>
          </p:nvSpPr>
          <p:spPr>
            <a:xfrm>
              <a:off x="6228184" y="3212976"/>
              <a:ext cx="2738945" cy="954107"/>
            </a:xfrm>
            <a:prstGeom prst="rect">
              <a:avLst/>
            </a:prstGeom>
          </p:spPr>
          <p:txBody>
            <a:bodyPr wrap="square">
              <a:spAutoFit/>
            </a:bodyPr>
            <a:lstStyle/>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zh-CN" altLang="en-US"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 </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2/4/6 </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GE</a:t>
              </a: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 10/20/40GE</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 8 </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a:t>
              </a: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16G </a:t>
              </a:r>
              <a:r>
                <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rPr>
                <a:t>FC/100G </a:t>
              </a:r>
            </a:p>
            <a:p>
              <a:pP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Support </a:t>
              </a:r>
              <a:endParaRPr lang="zh-CN" altLang="en-US" sz="1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80" name="Rectangle 5"/>
            <p:cNvSpPr>
              <a:spLocks noChangeArrowheads="1"/>
            </p:cNvSpPr>
            <p:nvPr/>
          </p:nvSpPr>
          <p:spPr bwMode="gray">
            <a:xfrm>
              <a:off x="6904452" y="2734029"/>
              <a:ext cx="157673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Flex </a:t>
              </a:r>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Networking</a:t>
              </a:r>
              <a:endPar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grpSp>
      <p:grpSp>
        <p:nvGrpSpPr>
          <p:cNvPr id="8" name="组合 7"/>
          <p:cNvGrpSpPr/>
          <p:nvPr/>
        </p:nvGrpSpPr>
        <p:grpSpPr>
          <a:xfrm>
            <a:off x="7728183" y="966648"/>
            <a:ext cx="4260485" cy="1800225"/>
            <a:chOff x="5796136" y="776511"/>
            <a:chExt cx="3195364" cy="1800225"/>
          </a:xfrm>
        </p:grpSpPr>
        <p:grpSp>
          <p:nvGrpSpPr>
            <p:cNvPr id="31" name="Group 41"/>
            <p:cNvGrpSpPr>
              <a:grpSpLocks/>
            </p:cNvGrpSpPr>
            <p:nvPr/>
          </p:nvGrpSpPr>
          <p:grpSpPr bwMode="auto">
            <a:xfrm flipH="1">
              <a:off x="5796136" y="1052736"/>
              <a:ext cx="3195364" cy="1524000"/>
              <a:chOff x="4397" y="1430"/>
              <a:chExt cx="1005" cy="960"/>
            </a:xfrm>
          </p:grpSpPr>
          <p:sp>
            <p:nvSpPr>
              <p:cNvPr id="32" name="AutoShape 42"/>
              <p:cNvSpPr>
                <a:spLocks noChangeArrowheads="1"/>
              </p:cNvSpPr>
              <p:nvPr/>
            </p:nvSpPr>
            <p:spPr bwMode="gray">
              <a:xfrm>
                <a:off x="4397" y="1430"/>
                <a:ext cx="1005" cy="960"/>
              </a:xfrm>
              <a:prstGeom prst="homePlate">
                <a:avLst>
                  <a:gd name="adj" fmla="val 2617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3" name="AutoShape 43"/>
              <p:cNvSpPr>
                <a:spLocks noChangeArrowheads="1"/>
              </p:cNvSpPr>
              <p:nvPr/>
            </p:nvSpPr>
            <p:spPr bwMode="gray">
              <a:xfrm>
                <a:off x="4407" y="1440"/>
                <a:ext cx="978" cy="934"/>
              </a:xfrm>
              <a:prstGeom prst="homePlate">
                <a:avLst>
                  <a:gd name="adj" fmla="val 26178"/>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43" name="Group 2"/>
            <p:cNvGrpSpPr>
              <a:grpSpLocks/>
            </p:cNvGrpSpPr>
            <p:nvPr/>
          </p:nvGrpSpPr>
          <p:grpSpPr bwMode="auto">
            <a:xfrm>
              <a:off x="6228184" y="776511"/>
              <a:ext cx="2731521" cy="492249"/>
              <a:chOff x="619" y="1024"/>
              <a:chExt cx="1694" cy="675"/>
            </a:xfrm>
          </p:grpSpPr>
          <p:sp>
            <p:nvSpPr>
              <p:cNvPr id="44" name="AutoShape 3"/>
              <p:cNvSpPr>
                <a:spLocks noChangeArrowheads="1"/>
              </p:cNvSpPr>
              <p:nvPr/>
            </p:nvSpPr>
            <p:spPr bwMode="gray">
              <a:xfrm>
                <a:off x="619" y="1024"/>
                <a:ext cx="1694" cy="675"/>
              </a:xfrm>
              <a:prstGeom prst="roundRect">
                <a:avLst>
                  <a:gd name="adj" fmla="val 4505"/>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5" name="AutoShape 4"/>
              <p:cNvSpPr>
                <a:spLocks noChangeArrowheads="1"/>
              </p:cNvSpPr>
              <p:nvPr/>
            </p:nvSpPr>
            <p:spPr bwMode="gray">
              <a:xfrm>
                <a:off x="628" y="1033"/>
                <a:ext cx="1669" cy="659"/>
              </a:xfrm>
              <a:prstGeom prst="roundRect">
                <a:avLst>
                  <a:gd name="adj" fmla="val 4505"/>
                </a:avLst>
              </a:prstGeom>
              <a:noFill/>
              <a:ln w="3175" algn="ctr">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75" name="矩形 74"/>
            <p:cNvSpPr/>
            <p:nvPr/>
          </p:nvSpPr>
          <p:spPr>
            <a:xfrm>
              <a:off x="6228184" y="1359059"/>
              <a:ext cx="2616197" cy="738664"/>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 16/24DIMM</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a:p>
              <a:pPr marL="285750" indent="-285750">
                <a:lnSpc>
                  <a:spcPct val="150000"/>
                </a:lnSpc>
                <a:buFont typeface="Arial" panose="020B0604020202020204" pitchFamily="34" charset="0"/>
                <a:buChar char="•"/>
                <a:defRPr/>
              </a:pPr>
              <a:r>
                <a:rPr lang="en-US" altLang="zh-CN" sz="1400" b="1" dirty="0" smtClean="0">
                  <a:latin typeface="微软雅黑" panose="020B0503020204020204" pitchFamily="34" charset="-122"/>
                  <a:ea typeface="微软雅黑" panose="020B0503020204020204" pitchFamily="34" charset="-122"/>
                  <a:cs typeface="Arial" panose="020B0604020202020204" pitchFamily="34" charset="0"/>
                  <a:sym typeface="Arial" pitchFamily="34" charset="0"/>
                </a:rPr>
                <a:t>Blade: 32/48DIMM</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sp>
          <p:nvSpPr>
            <p:cNvPr id="81" name="Rectangle 5"/>
            <p:cNvSpPr>
              <a:spLocks noChangeArrowheads="1"/>
            </p:cNvSpPr>
            <p:nvPr/>
          </p:nvSpPr>
          <p:spPr bwMode="gray">
            <a:xfrm>
              <a:off x="6946812" y="859492"/>
              <a:ext cx="12832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Flex </a:t>
              </a:r>
              <a:r>
                <a:rPr lang="en-US" altLang="zh-CN"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rPr>
                <a:t>Memory</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Arial" pitchFamily="34" charset="0"/>
              </a:endParaRPr>
            </a:p>
          </p:txBody>
        </p:sp>
      </p:grpSp>
    </p:spTree>
    <p:extLst>
      <p:ext uri="{BB962C8B-B14F-4D97-AF65-F5344CB8AC3E}">
        <p14:creationId xmlns:p14="http://schemas.microsoft.com/office/powerpoint/2010/main" val="26980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3"/>
          <p:cNvSpPr>
            <a:spLocks noGrp="1"/>
          </p:cNvSpPr>
          <p:nvPr>
            <p:ph type="body" sz="quarter" idx="13"/>
          </p:nvPr>
        </p:nvSpPr>
        <p:spPr/>
        <p:txBody>
          <a:bodyPr/>
          <a:lstStyle/>
          <a:p>
            <a:pPr>
              <a:defRPr/>
            </a:pPr>
            <a:r>
              <a:rPr lang="en-US" altLang="zh-CN" b="1" dirty="0" smtClean="0">
                <a:sym typeface="Arial" pitchFamily="34" charset="0"/>
              </a:rPr>
              <a:t>TC6600</a:t>
            </a:r>
            <a:r>
              <a:rPr lang="en-US" altLang="zh-CN" dirty="0">
                <a:sym typeface="Arial" pitchFamily="34" charset="0"/>
              </a:rPr>
              <a:t> </a:t>
            </a:r>
            <a:r>
              <a:rPr lang="en-US" altLang="zh-CN" dirty="0" smtClean="0">
                <a:sym typeface="Arial" pitchFamily="34" charset="0"/>
              </a:rPr>
              <a:t> Module Family</a:t>
            </a:r>
            <a:endParaRPr lang="en-US" altLang="zh-CN"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176" y="3717034"/>
            <a:ext cx="2511448" cy="17879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矩形 5"/>
          <p:cNvSpPr/>
          <p:nvPr/>
        </p:nvSpPr>
        <p:spPr>
          <a:xfrm>
            <a:off x="3809941" y="1124744"/>
            <a:ext cx="8238720" cy="2439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357" y="2694816"/>
            <a:ext cx="1288056" cy="7478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615" y="2627286"/>
            <a:ext cx="1616445" cy="743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6923" y="2612270"/>
            <a:ext cx="1659268" cy="7583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8478" y="1282411"/>
            <a:ext cx="1385689" cy="710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文本占位符 3"/>
          <p:cNvSpPr txBox="1">
            <a:spLocks/>
          </p:cNvSpPr>
          <p:nvPr/>
        </p:nvSpPr>
        <p:spPr>
          <a:xfrm>
            <a:off x="5081693" y="2923738"/>
            <a:ext cx="2361297" cy="651746"/>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sz="1100" b="1" dirty="0" smtClean="0">
                <a:sym typeface="Arial" pitchFamily="34" charset="0"/>
              </a:rPr>
              <a:t>CB50-G20</a:t>
            </a:r>
          </a:p>
          <a:p>
            <a:pPr>
              <a:defRPr/>
            </a:pPr>
            <a:r>
              <a:rPr lang="en-US" altLang="zh-CN" sz="1100" b="1" dirty="0" smtClean="0">
                <a:latin typeface="Arial" panose="020B0604020202020204" pitchFamily="34" charset="0"/>
                <a:cs typeface="Arial" panose="020B0604020202020204" pitchFamily="34" charset="0"/>
                <a:sym typeface="Arial" pitchFamily="34" charset="0"/>
              </a:rPr>
              <a:t>CB60-G20</a:t>
            </a:r>
          </a:p>
          <a:p>
            <a:pPr>
              <a:defRPr/>
            </a:pPr>
            <a:r>
              <a:rPr lang="en-US" altLang="zh-CN" sz="1100" b="1" dirty="0" smtClean="0">
                <a:latin typeface="Arial" panose="020B0604020202020204" pitchFamily="34" charset="0"/>
                <a:cs typeface="Arial" panose="020B0604020202020204" pitchFamily="34" charset="0"/>
                <a:sym typeface="Arial" pitchFamily="34" charset="0"/>
              </a:rPr>
              <a:t>Computing Blade</a:t>
            </a:r>
            <a:endParaRPr lang="zh-CN" altLang="en-US" sz="1000" b="1"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7"/>
          <a:stretch>
            <a:fillRect/>
          </a:stretch>
        </p:blipFill>
        <p:spPr>
          <a:xfrm>
            <a:off x="8041835" y="1262902"/>
            <a:ext cx="1565143" cy="820438"/>
          </a:xfrm>
          <a:prstGeom prst="rect">
            <a:avLst/>
          </a:prstGeom>
        </p:spPr>
      </p:pic>
      <p:sp>
        <p:nvSpPr>
          <p:cNvPr id="20" name="文本占位符 3"/>
          <p:cNvSpPr txBox="1">
            <a:spLocks/>
          </p:cNvSpPr>
          <p:nvPr/>
        </p:nvSpPr>
        <p:spPr>
          <a:xfrm>
            <a:off x="7782776" y="2923738"/>
            <a:ext cx="2361297" cy="651746"/>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sz="1100" b="1" dirty="0" smtClean="0">
                <a:sym typeface="Arial" pitchFamily="34" charset="0"/>
              </a:rPr>
              <a:t>CB50-S20</a:t>
            </a:r>
          </a:p>
          <a:p>
            <a:pPr>
              <a:defRPr/>
            </a:pPr>
            <a:r>
              <a:rPr lang="en-US" altLang="zh-CN" sz="1100" b="1" dirty="0" smtClean="0">
                <a:latin typeface="Arial" panose="020B0604020202020204" pitchFamily="34" charset="0"/>
                <a:cs typeface="Arial" panose="020B0604020202020204" pitchFamily="34" charset="0"/>
                <a:sym typeface="Arial" pitchFamily="34" charset="0"/>
              </a:rPr>
              <a:t>CB60-S20</a:t>
            </a:r>
          </a:p>
          <a:p>
            <a:pPr>
              <a:defRPr/>
            </a:pPr>
            <a:r>
              <a:rPr lang="en-US" altLang="zh-CN" sz="1100" b="1" dirty="0" smtClean="0">
                <a:latin typeface="Arial" panose="020B0604020202020204" pitchFamily="34" charset="0"/>
                <a:cs typeface="Arial" panose="020B0604020202020204" pitchFamily="34" charset="0"/>
                <a:sym typeface="Arial" pitchFamily="34" charset="0"/>
              </a:rPr>
              <a:t>Storage blade</a:t>
            </a:r>
            <a:endParaRPr lang="zh-CN" altLang="en-US" sz="1000" b="1" dirty="0">
              <a:latin typeface="Arial" panose="020B0604020202020204" pitchFamily="34" charset="0"/>
              <a:cs typeface="Arial" panose="020B0604020202020204" pitchFamily="34" charset="0"/>
            </a:endParaRPr>
          </a:p>
        </p:txBody>
      </p:sp>
      <p:sp>
        <p:nvSpPr>
          <p:cNvPr id="22" name="文本占位符 3"/>
          <p:cNvSpPr txBox="1">
            <a:spLocks/>
          </p:cNvSpPr>
          <p:nvPr/>
        </p:nvSpPr>
        <p:spPr>
          <a:xfrm>
            <a:off x="10469671" y="2934918"/>
            <a:ext cx="1771013" cy="651746"/>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sz="1100" b="1" dirty="0" smtClean="0">
                <a:sym typeface="Arial" pitchFamily="34" charset="0"/>
              </a:rPr>
              <a:t>CB50-E20</a:t>
            </a:r>
          </a:p>
          <a:p>
            <a:pPr>
              <a:defRPr/>
            </a:pPr>
            <a:r>
              <a:rPr lang="en-US" altLang="zh-CN" sz="1100" b="1" dirty="0" smtClean="0">
                <a:latin typeface="Arial" panose="020B0604020202020204" pitchFamily="34" charset="0"/>
                <a:cs typeface="Arial" panose="020B0604020202020204" pitchFamily="34" charset="0"/>
                <a:sym typeface="Arial" pitchFamily="34" charset="0"/>
              </a:rPr>
              <a:t>CB60-E20</a:t>
            </a:r>
          </a:p>
          <a:p>
            <a:pPr>
              <a:defRPr/>
            </a:pPr>
            <a:r>
              <a:rPr lang="en-US" altLang="zh-CN" sz="1100" b="1" dirty="0" smtClean="0">
                <a:latin typeface="Arial" panose="020B0604020202020204" pitchFamily="34" charset="0"/>
                <a:cs typeface="Arial" panose="020B0604020202020204" pitchFamily="34" charset="0"/>
                <a:sym typeface="Arial" pitchFamily="34" charset="0"/>
              </a:rPr>
              <a:t>GPU</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&amp; IO Blade</a:t>
            </a:r>
            <a:endParaRPr lang="zh-CN" altLang="en-US" sz="1000" b="1" dirty="0">
              <a:latin typeface="Arial" panose="020B0604020202020204" pitchFamily="34" charset="0"/>
              <a:cs typeface="Arial" panose="020B0604020202020204" pitchFamily="34" charset="0"/>
            </a:endParaRPr>
          </a:p>
        </p:txBody>
      </p:sp>
      <p:sp>
        <p:nvSpPr>
          <p:cNvPr id="23" name="文本占位符 3"/>
          <p:cNvSpPr txBox="1">
            <a:spLocks/>
          </p:cNvSpPr>
          <p:nvPr/>
        </p:nvSpPr>
        <p:spPr>
          <a:xfrm>
            <a:off x="4902453" y="1948241"/>
            <a:ext cx="2738400" cy="651746"/>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CB80-G20</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E7-4800V2/V3</a:t>
            </a:r>
            <a:r>
              <a:rPr lang="zh-CN" altLang="en-US" sz="1100" b="1" dirty="0" smtClean="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4-way Blade</a:t>
            </a:r>
            <a:endParaRPr lang="zh-CN" altLang="en-US" sz="1000" b="1" dirty="0">
              <a:latin typeface="Arial" panose="020B0604020202020204" pitchFamily="34" charset="0"/>
              <a:cs typeface="Arial" panose="020B0604020202020204" pitchFamily="34" charset="0"/>
            </a:endParaRPr>
          </a:p>
        </p:txBody>
      </p:sp>
      <p:sp>
        <p:nvSpPr>
          <p:cNvPr id="24" name="文本占位符 3"/>
          <p:cNvSpPr txBox="1">
            <a:spLocks/>
          </p:cNvSpPr>
          <p:nvPr/>
        </p:nvSpPr>
        <p:spPr>
          <a:xfrm>
            <a:off x="7924693" y="1961889"/>
            <a:ext cx="2738400" cy="651746"/>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CB85-G</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AMD 6300 140w </a:t>
            </a:r>
            <a:r>
              <a:rPr lang="en-US" altLang="zh-CN" sz="1100" b="1" dirty="0" smtClean="0">
                <a:latin typeface="Arial" panose="020B0604020202020204" pitchFamily="34" charset="0"/>
                <a:cs typeface="Arial" panose="020B0604020202020204" pitchFamily="34" charset="0"/>
                <a:sym typeface="Arial" pitchFamily="34" charset="0"/>
              </a:rPr>
              <a:t>4-way Blade</a:t>
            </a:r>
            <a:endParaRPr lang="zh-CN" altLang="en-US" sz="1000" b="1" dirty="0">
              <a:latin typeface="Arial" panose="020B0604020202020204" pitchFamily="34" charset="0"/>
              <a:cs typeface="Arial" panose="020B0604020202020204" pitchFamily="34" charset="0"/>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421" y="1323211"/>
            <a:ext cx="3231569" cy="1817758"/>
          </a:xfrm>
          <a:prstGeom prst="rect">
            <a:avLst/>
          </a:prstGeom>
        </p:spPr>
      </p:pic>
      <p:sp>
        <p:nvSpPr>
          <p:cNvPr id="36" name="文本占位符 3"/>
          <p:cNvSpPr txBox="1">
            <a:spLocks/>
          </p:cNvSpPr>
          <p:nvPr/>
        </p:nvSpPr>
        <p:spPr>
          <a:xfrm>
            <a:off x="1270889" y="5509564"/>
            <a:ext cx="1692847" cy="571483"/>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zh-CN" sz="2000" b="1" dirty="0" smtClean="0">
                <a:sym typeface="Arial" pitchFamily="34" charset="0"/>
              </a:rPr>
              <a:t>TC6600</a:t>
            </a:r>
            <a:endParaRPr lang="zh-CN" altLang="en-US" sz="1600" b="1" dirty="0">
              <a:solidFill>
                <a:srgbClr val="FF0000"/>
              </a:solidFill>
              <a:latin typeface="Arial" panose="020B0604020202020204" pitchFamily="34" charset="0"/>
              <a:cs typeface="Arial" panose="020B0604020202020204" pitchFamily="34" charset="0"/>
            </a:endParaRPr>
          </a:p>
        </p:txBody>
      </p:sp>
      <p:sp>
        <p:nvSpPr>
          <p:cNvPr id="4" name="圆角矩形 3"/>
          <p:cNvSpPr/>
          <p:nvPr/>
        </p:nvSpPr>
        <p:spPr>
          <a:xfrm>
            <a:off x="3791744" y="776684"/>
            <a:ext cx="8256917"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latin typeface="微软雅黑" panose="020B0503020204020204" pitchFamily="34" charset="-122"/>
                <a:ea typeface="微软雅黑" panose="020B0503020204020204" pitchFamily="34" charset="-122"/>
              </a:rPr>
              <a:t>Blades</a:t>
            </a:r>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37" name="矩形 36"/>
          <p:cNvSpPr/>
          <p:nvPr/>
        </p:nvSpPr>
        <p:spPr>
          <a:xfrm>
            <a:off x="3809941" y="3976116"/>
            <a:ext cx="8238720" cy="24391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53" name="圆角矩形 52"/>
          <p:cNvSpPr/>
          <p:nvPr/>
        </p:nvSpPr>
        <p:spPr>
          <a:xfrm>
            <a:off x="3791744" y="3628056"/>
            <a:ext cx="8256917" cy="43204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b="1" dirty="0" smtClean="0">
                <a:latin typeface="微软雅黑" panose="020B0503020204020204" pitchFamily="34" charset="-122"/>
                <a:ea typeface="微软雅黑" panose="020B0503020204020204" pitchFamily="34" charset="-122"/>
              </a:rPr>
              <a:t>Inter-connection Module</a:t>
            </a:r>
            <a:r>
              <a:rPr lang="zh-CN" altLang="en-US" b="1" dirty="0" smtClean="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p:sp>
        <p:nvSpPr>
          <p:cNvPr id="54" name="文本占位符 3"/>
          <p:cNvSpPr txBox="1">
            <a:spLocks/>
          </p:cNvSpPr>
          <p:nvPr/>
        </p:nvSpPr>
        <p:spPr>
          <a:xfrm>
            <a:off x="5231905" y="4653139"/>
            <a:ext cx="1771515" cy="183359"/>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24</a:t>
            </a:r>
            <a:r>
              <a:rPr lang="en-US" altLang="zh-CN" sz="1100" b="1" dirty="0" smtClean="0">
                <a:sym typeface="Arial" pitchFamily="34" charset="0"/>
              </a:rPr>
              <a:t>-port</a:t>
            </a:r>
            <a:r>
              <a:rPr lang="zh-CN" altLang="en-US" sz="1100" b="1" dirty="0" smtClean="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GE</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55" name="图片 54"/>
          <p:cNvPicPr>
            <a:picLocks noChangeAspect="1"/>
          </p:cNvPicPr>
          <p:nvPr/>
        </p:nvPicPr>
        <p:blipFill>
          <a:blip r:embed="rId9"/>
          <a:stretch>
            <a:fillRect/>
          </a:stretch>
        </p:blipFill>
        <p:spPr>
          <a:xfrm>
            <a:off x="5231904" y="4290136"/>
            <a:ext cx="1608341" cy="303884"/>
          </a:xfrm>
          <a:prstGeom prst="rect">
            <a:avLst/>
          </a:prstGeom>
        </p:spPr>
      </p:pic>
      <p:sp>
        <p:nvSpPr>
          <p:cNvPr id="56" name="文本占位符 3"/>
          <p:cNvSpPr txBox="1">
            <a:spLocks/>
          </p:cNvSpPr>
          <p:nvPr/>
        </p:nvSpPr>
        <p:spPr>
          <a:xfrm>
            <a:off x="8904152" y="4687874"/>
            <a:ext cx="2376427" cy="222230"/>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48</a:t>
            </a:r>
            <a:r>
              <a:rPr lang="en-US" altLang="zh-CN" sz="1100" b="1" dirty="0" smtClean="0">
                <a:sym typeface="Arial" pitchFamily="34" charset="0"/>
              </a:rPr>
              <a:t>-port</a:t>
            </a:r>
            <a:r>
              <a:rPr lang="en-US" altLang="zh-CN" sz="1100" b="1" dirty="0" smtClean="0">
                <a:latin typeface="Arial" panose="020B0604020202020204" pitchFamily="34" charset="0"/>
                <a:cs typeface="Arial" panose="020B0604020202020204" pitchFamily="34" charset="0"/>
                <a:sym typeface="Arial" pitchFamily="34" charset="0"/>
              </a:rPr>
              <a:t> GE</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57" name="图片 56"/>
          <p:cNvPicPr>
            <a:picLocks noChangeAspect="1"/>
          </p:cNvPicPr>
          <p:nvPr/>
        </p:nvPicPr>
        <p:blipFill>
          <a:blip r:embed="rId9"/>
          <a:stretch>
            <a:fillRect/>
          </a:stretch>
        </p:blipFill>
        <p:spPr>
          <a:xfrm>
            <a:off x="8904151" y="4289328"/>
            <a:ext cx="1608341" cy="303884"/>
          </a:xfrm>
          <a:prstGeom prst="rect">
            <a:avLst/>
          </a:prstGeom>
        </p:spPr>
      </p:pic>
      <p:sp>
        <p:nvSpPr>
          <p:cNvPr id="58" name="文本占位符 3"/>
          <p:cNvSpPr txBox="1">
            <a:spLocks/>
          </p:cNvSpPr>
          <p:nvPr/>
        </p:nvSpPr>
        <p:spPr>
          <a:xfrm>
            <a:off x="4348294" y="5308988"/>
            <a:ext cx="1465372" cy="219698"/>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24</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10GE</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59" name="图片 58"/>
          <p:cNvPicPr>
            <a:picLocks noChangeAspect="1"/>
          </p:cNvPicPr>
          <p:nvPr/>
        </p:nvPicPr>
        <p:blipFill>
          <a:blip r:embed="rId9"/>
          <a:stretch>
            <a:fillRect/>
          </a:stretch>
        </p:blipFill>
        <p:spPr>
          <a:xfrm>
            <a:off x="8068868" y="4941168"/>
            <a:ext cx="1608341" cy="303884"/>
          </a:xfrm>
          <a:prstGeom prst="rect">
            <a:avLst/>
          </a:prstGeom>
        </p:spPr>
      </p:pic>
      <p:sp>
        <p:nvSpPr>
          <p:cNvPr id="60" name="文本占位符 3"/>
          <p:cNvSpPr txBox="1">
            <a:spLocks/>
          </p:cNvSpPr>
          <p:nvPr/>
        </p:nvSpPr>
        <p:spPr>
          <a:xfrm>
            <a:off x="6384031" y="5308285"/>
            <a:ext cx="1465372" cy="219698"/>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48</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10GE</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61" name="图片 60"/>
          <p:cNvPicPr>
            <a:picLocks noChangeAspect="1"/>
          </p:cNvPicPr>
          <p:nvPr/>
        </p:nvPicPr>
        <p:blipFill>
          <a:blip r:embed="rId9"/>
          <a:stretch>
            <a:fillRect/>
          </a:stretch>
        </p:blipFill>
        <p:spPr>
          <a:xfrm>
            <a:off x="10147748" y="4960632"/>
            <a:ext cx="1608341" cy="303884"/>
          </a:xfrm>
          <a:prstGeom prst="rect">
            <a:avLst/>
          </a:prstGeom>
        </p:spPr>
      </p:pic>
      <p:sp>
        <p:nvSpPr>
          <p:cNvPr id="62" name="文本占位符 3"/>
          <p:cNvSpPr txBox="1">
            <a:spLocks/>
          </p:cNvSpPr>
          <p:nvPr/>
        </p:nvSpPr>
        <p:spPr>
          <a:xfrm>
            <a:off x="8232556" y="5340157"/>
            <a:ext cx="1849045" cy="218890"/>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24</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FC</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63" name="图片 62"/>
          <p:cNvPicPr>
            <a:picLocks noChangeAspect="1"/>
          </p:cNvPicPr>
          <p:nvPr/>
        </p:nvPicPr>
        <p:blipFill>
          <a:blip r:embed="rId9"/>
          <a:stretch>
            <a:fillRect/>
          </a:stretch>
        </p:blipFill>
        <p:spPr>
          <a:xfrm>
            <a:off x="4060260" y="4941871"/>
            <a:ext cx="1608341" cy="303884"/>
          </a:xfrm>
          <a:prstGeom prst="rect">
            <a:avLst/>
          </a:prstGeom>
        </p:spPr>
      </p:pic>
      <p:sp>
        <p:nvSpPr>
          <p:cNvPr id="64" name="文本占位符 3"/>
          <p:cNvSpPr txBox="1">
            <a:spLocks/>
          </p:cNvSpPr>
          <p:nvPr/>
        </p:nvSpPr>
        <p:spPr>
          <a:xfrm>
            <a:off x="10256315" y="5327749"/>
            <a:ext cx="1685725" cy="264410"/>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48</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FC</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65" name="图片 64"/>
          <p:cNvPicPr>
            <a:picLocks noChangeAspect="1"/>
          </p:cNvPicPr>
          <p:nvPr/>
        </p:nvPicPr>
        <p:blipFill>
          <a:blip r:embed="rId9"/>
          <a:stretch>
            <a:fillRect/>
          </a:stretch>
        </p:blipFill>
        <p:spPr>
          <a:xfrm>
            <a:off x="6096000" y="4941168"/>
            <a:ext cx="1608341" cy="303884"/>
          </a:xfrm>
          <a:prstGeom prst="rect">
            <a:avLst/>
          </a:prstGeom>
        </p:spPr>
      </p:pic>
      <p:sp>
        <p:nvSpPr>
          <p:cNvPr id="66" name="文本占位符 3"/>
          <p:cNvSpPr txBox="1">
            <a:spLocks/>
          </p:cNvSpPr>
          <p:nvPr/>
        </p:nvSpPr>
        <p:spPr>
          <a:xfrm>
            <a:off x="5392682" y="6126116"/>
            <a:ext cx="2165695" cy="114228"/>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28</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10G</a:t>
            </a:r>
            <a:r>
              <a:rPr lang="en-US" altLang="zh-CN" sz="1100" b="1" dirty="0">
                <a:latin typeface="Arial" panose="020B0604020202020204" pitchFamily="34" charset="0"/>
                <a:cs typeface="Arial" panose="020B0604020202020204" pitchFamily="34" charset="0"/>
                <a:sym typeface="Arial" pitchFamily="34" charset="0"/>
              </a:rPr>
              <a:t> </a:t>
            </a:r>
            <a:r>
              <a:rPr lang="en-US" altLang="zh-CN" sz="1100" b="1" dirty="0" err="1" smtClean="0">
                <a:latin typeface="Arial" panose="020B0604020202020204" pitchFamily="34" charset="0"/>
                <a:cs typeface="Arial" panose="020B0604020202020204" pitchFamily="34" charset="0"/>
                <a:sym typeface="Arial" pitchFamily="34" charset="0"/>
              </a:rPr>
              <a:t>passthrough</a:t>
            </a:r>
            <a:r>
              <a:rPr lang="en-US" altLang="zh-CN" sz="1100" b="1" dirty="0" smtClean="0">
                <a:latin typeface="Arial" panose="020B0604020202020204" pitchFamily="34" charset="0"/>
                <a:cs typeface="Arial" panose="020B0604020202020204" pitchFamily="34" charset="0"/>
                <a:sym typeface="Arial" pitchFamily="34" charset="0"/>
              </a:rPr>
              <a:t> module </a:t>
            </a:r>
            <a:endParaRPr lang="zh-CN" altLang="en-US" sz="1000" b="1" dirty="0">
              <a:latin typeface="Arial" panose="020B0604020202020204" pitchFamily="34" charset="0"/>
              <a:cs typeface="Arial" panose="020B0604020202020204" pitchFamily="34" charset="0"/>
            </a:endParaRPr>
          </a:p>
        </p:txBody>
      </p:sp>
      <p:pic>
        <p:nvPicPr>
          <p:cNvPr id="67" name="图片 66"/>
          <p:cNvPicPr>
            <a:picLocks noChangeAspect="1"/>
          </p:cNvPicPr>
          <p:nvPr/>
        </p:nvPicPr>
        <p:blipFill>
          <a:blip r:embed="rId9"/>
          <a:stretch>
            <a:fillRect/>
          </a:stretch>
        </p:blipFill>
        <p:spPr>
          <a:xfrm>
            <a:off x="5275824" y="5652656"/>
            <a:ext cx="1608341" cy="303884"/>
          </a:xfrm>
          <a:prstGeom prst="rect">
            <a:avLst/>
          </a:prstGeom>
        </p:spPr>
      </p:pic>
      <p:sp>
        <p:nvSpPr>
          <p:cNvPr id="68" name="文本占位符 3"/>
          <p:cNvSpPr txBox="1">
            <a:spLocks/>
          </p:cNvSpPr>
          <p:nvPr/>
        </p:nvSpPr>
        <p:spPr>
          <a:xfrm>
            <a:off x="8757045" y="6111520"/>
            <a:ext cx="3072711" cy="167612"/>
          </a:xfrm>
          <a:prstGeom prst="rect">
            <a:avLst/>
          </a:prstGeom>
          <a:noFill/>
          <a:ln w="9525" cmpd="sng">
            <a:noFill/>
            <a:prstDash val="solid"/>
            <a:miter/>
          </a:ln>
        </p:spPr>
        <p:txBody>
          <a:bodyPr vert="horz" wrap="square" lIns="91440" tIns="45720" rIns="91440" bIns="45720" numCol="1" rtlCol="0" anchor="ctr" anchorCtr="0" compatLnSpc="1">
            <a:prstTxWarp prst="textNoShape">
              <a:avLst/>
            </a:prstTxWarp>
            <a:noAutofit/>
          </a:bodyPr>
          <a:lstStyle>
            <a:lvl1pPr marL="0" indent="0" algn="l" defTabSz="914400" rtl="0" eaLnBrk="1" latinLnBrk="0" hangingPunct="1">
              <a:spcBef>
                <a:spcPct val="20000"/>
              </a:spcBef>
              <a:buFont typeface="Arial" pitchFamily="34" charset="0"/>
              <a:buNone/>
              <a:defRPr lang="zh-CN" altLang="en-US" sz="2800" b="0" kern="1200" dirty="0" smtClean="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altLang="zh-CN" sz="1100" b="1" dirty="0" smtClean="0">
                <a:sym typeface="Arial" pitchFamily="34" charset="0"/>
              </a:rPr>
              <a:t>36</a:t>
            </a:r>
            <a:r>
              <a:rPr lang="en-US" altLang="zh-CN" sz="1100" b="1" dirty="0" smtClean="0">
                <a:sym typeface="Arial" pitchFamily="34" charset="0"/>
              </a:rPr>
              <a:t>-port</a:t>
            </a:r>
            <a:endParaRPr lang="en-US" altLang="zh-CN" sz="1100" b="1" dirty="0" smtClean="0">
              <a:latin typeface="Arial" panose="020B0604020202020204" pitchFamily="34" charset="0"/>
              <a:cs typeface="Arial" panose="020B0604020202020204" pitchFamily="34" charset="0"/>
              <a:sym typeface="Arial" pitchFamily="34" charset="0"/>
            </a:endParaRPr>
          </a:p>
          <a:p>
            <a:pPr algn="ctr">
              <a:defRPr/>
            </a:pPr>
            <a:r>
              <a:rPr lang="en-US" altLang="zh-CN" sz="1100" b="1" dirty="0" smtClean="0">
                <a:latin typeface="Arial" panose="020B0604020202020204" pitchFamily="34" charset="0"/>
                <a:cs typeface="Arial" panose="020B0604020202020204" pitchFamily="34" charset="0"/>
                <a:sym typeface="Arial" pitchFamily="34" charset="0"/>
              </a:rPr>
              <a:t>100G </a:t>
            </a:r>
            <a:r>
              <a:rPr lang="en-US" altLang="zh-CN" sz="1100" b="1" dirty="0" smtClean="0">
                <a:latin typeface="Arial" panose="020B0604020202020204" pitchFamily="34" charset="0"/>
                <a:cs typeface="Arial" panose="020B0604020202020204" pitchFamily="34" charset="0"/>
                <a:sym typeface="Arial" pitchFamily="34" charset="0"/>
              </a:rPr>
              <a:t>switch</a:t>
            </a:r>
            <a:endParaRPr lang="zh-CN" altLang="en-US" sz="1000" b="1" dirty="0">
              <a:latin typeface="Arial" panose="020B0604020202020204" pitchFamily="34" charset="0"/>
              <a:cs typeface="Arial" panose="020B0604020202020204" pitchFamily="34" charset="0"/>
            </a:endParaRPr>
          </a:p>
        </p:txBody>
      </p:sp>
      <p:pic>
        <p:nvPicPr>
          <p:cNvPr id="69" name="图片 68"/>
          <p:cNvPicPr>
            <a:picLocks noChangeAspect="1"/>
          </p:cNvPicPr>
          <p:nvPr/>
        </p:nvPicPr>
        <p:blipFill>
          <a:blip r:embed="rId9"/>
          <a:stretch>
            <a:fillRect/>
          </a:stretch>
        </p:blipFill>
        <p:spPr>
          <a:xfrm>
            <a:off x="9177851" y="5710536"/>
            <a:ext cx="1608341" cy="303884"/>
          </a:xfrm>
          <a:prstGeom prst="rect">
            <a:avLst/>
          </a:prstGeom>
        </p:spPr>
      </p:pic>
    </p:spTree>
    <p:extLst>
      <p:ext uri="{BB962C8B-B14F-4D97-AF65-F5344CB8AC3E}">
        <p14:creationId xmlns:p14="http://schemas.microsoft.com/office/powerpoint/2010/main" val="41516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Blade Specifications</a:t>
            </a:r>
            <a:endParaRPr lang="en-US" dirty="0"/>
          </a:p>
        </p:txBody>
      </p:sp>
      <p:graphicFrame>
        <p:nvGraphicFramePr>
          <p:cNvPr id="4" name="表格 8195"/>
          <p:cNvGraphicFramePr>
            <a:graphicFrameLocks noGrp="1"/>
          </p:cNvGraphicFramePr>
          <p:nvPr>
            <p:extLst>
              <p:ext uri="{D42A27DB-BD31-4B8C-83A1-F6EECF244321}">
                <p14:modId xmlns:p14="http://schemas.microsoft.com/office/powerpoint/2010/main" val="26597711"/>
              </p:ext>
            </p:extLst>
          </p:nvPr>
        </p:nvGraphicFramePr>
        <p:xfrm>
          <a:off x="396874" y="981075"/>
          <a:ext cx="11405265" cy="5629188"/>
        </p:xfrm>
        <a:graphic>
          <a:graphicData uri="http://schemas.openxmlformats.org/drawingml/2006/table">
            <a:tbl>
              <a:tblPr/>
              <a:tblGrid>
                <a:gridCol w="933162"/>
                <a:gridCol w="2387507"/>
                <a:gridCol w="2370353"/>
                <a:gridCol w="2539663"/>
                <a:gridCol w="3174580"/>
              </a:tblGrid>
              <a:tr h="414561">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Model</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en-US" sz="2000" b="1" i="0" u="none" strike="noStrike" cap="none" normalizeH="0" baseline="0">
                          <a:ln>
                            <a:noFill/>
                          </a:ln>
                          <a:solidFill>
                            <a:schemeClr val="bg1"/>
                          </a:solidFill>
                          <a:effectLst/>
                          <a:latin typeface="微软雅黑" charset="0"/>
                          <a:ea typeface="微软雅黑" charset="0"/>
                        </a:rPr>
                        <a:t>CB50-G20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en-US" sz="2000" b="1" i="0" u="none" strike="noStrike" cap="none" normalizeH="0" baseline="0">
                          <a:ln>
                            <a:noFill/>
                          </a:ln>
                          <a:solidFill>
                            <a:schemeClr val="bg1"/>
                          </a:solidFill>
                          <a:effectLst/>
                          <a:latin typeface="微软雅黑" charset="0"/>
                          <a:ea typeface="微软雅黑" charset="0"/>
                        </a:rPr>
                        <a:t>CB60-G20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en-US" sz="2000" b="1" i="0" u="none" strike="noStrike" cap="none" normalizeH="0" baseline="0">
                          <a:ln>
                            <a:noFill/>
                          </a:ln>
                          <a:solidFill>
                            <a:schemeClr val="bg1"/>
                          </a:solidFill>
                          <a:effectLst/>
                          <a:latin typeface="微软雅黑" charset="0"/>
                          <a:ea typeface="微软雅黑" charset="0"/>
                        </a:rPr>
                        <a:t>CB80-G20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en-US" sz="2000" b="1" i="0" u="none" strike="noStrike" cap="none" normalizeH="0" baseline="0">
                          <a:ln>
                            <a:noFill/>
                          </a:ln>
                          <a:solidFill>
                            <a:schemeClr val="bg1"/>
                          </a:solidFill>
                          <a:effectLst/>
                          <a:latin typeface="微软雅黑" charset="0"/>
                          <a:ea typeface="微软雅黑" charset="0"/>
                        </a:rPr>
                        <a:t>CB85-G10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F81BD"/>
                    </a:solidFill>
                  </a:tcPr>
                </a:tc>
              </a:tr>
              <a:tr h="737964">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a:ln>
                            <a:noFill/>
                          </a:ln>
                          <a:solidFill>
                            <a:schemeClr val="tx1"/>
                          </a:solidFill>
                          <a:effectLst/>
                          <a:latin typeface="微软雅黑" charset="0"/>
                          <a:ea typeface="微软雅黑" charset="0"/>
                        </a:rPr>
                        <a:t>CPU</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pt-BR" altLang="en-US" sz="1400" b="0" i="0" u="none" strike="noStrike" cap="none" normalizeH="0" baseline="0">
                          <a:ln>
                            <a:noFill/>
                          </a:ln>
                          <a:solidFill>
                            <a:schemeClr val="tx1"/>
                          </a:solidFill>
                          <a:effectLst/>
                          <a:latin typeface="微软雅黑" charset="0"/>
                          <a:ea typeface="微软雅黑" charset="0"/>
                        </a:rPr>
                        <a:t>Intel E5-2600 v3</a:t>
                      </a:r>
                      <a:r>
                        <a:rPr kumimoji="0" lang="zh-CN" altLang="en-US" sz="1400" b="0" i="0" u="none" strike="noStrike" cap="none" normalizeH="0" baseline="0">
                          <a:ln>
                            <a:noFill/>
                          </a:ln>
                          <a:solidFill>
                            <a:schemeClr val="tx1"/>
                          </a:solidFill>
                          <a:effectLst/>
                          <a:latin typeface="微软雅黑" charset="0"/>
                          <a:ea typeface="微软雅黑" charset="0"/>
                        </a:rPr>
                        <a:t> series（MAX </a:t>
                      </a:r>
                      <a:r>
                        <a:rPr kumimoji="0" lang="pt-BR" altLang="en-US" sz="1400" b="0" i="0" u="none" strike="noStrike" cap="none" normalizeH="0" baseline="0">
                          <a:ln>
                            <a:noFill/>
                          </a:ln>
                          <a:solidFill>
                            <a:schemeClr val="tx1"/>
                          </a:solidFill>
                          <a:effectLst/>
                          <a:latin typeface="微软雅黑" charset="0"/>
                          <a:ea typeface="微软雅黑" charset="0"/>
                        </a:rPr>
                        <a:t>135W TDP</a:t>
                      </a:r>
                      <a:r>
                        <a:rPr kumimoji="0" lang="zh-CN" altLang="en-US" sz="1400" b="0" i="0" u="none" strike="noStrike" cap="none" normalizeH="0" baseline="0">
                          <a:ln>
                            <a:noFill/>
                          </a:ln>
                          <a:solidFill>
                            <a:schemeClr val="tx1"/>
                          </a:solidFill>
                          <a:effectLst/>
                          <a:latin typeface="微软雅黑" charset="0"/>
                          <a:ea typeface="微软雅黑" charset="0"/>
                        </a:rPr>
                        <a:t>）</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pt-BR" altLang="en-US" sz="1400" b="0" i="0" u="none" strike="noStrike" cap="none" normalizeH="0" baseline="0">
                          <a:ln>
                            <a:noFill/>
                          </a:ln>
                          <a:solidFill>
                            <a:schemeClr val="tx1"/>
                          </a:solidFill>
                          <a:effectLst/>
                          <a:latin typeface="微软雅黑" charset="0"/>
                          <a:ea typeface="微软雅黑" charset="0"/>
                        </a:rPr>
                        <a:t>Intel E5-2600 v3</a:t>
                      </a:r>
                      <a:r>
                        <a:rPr kumimoji="0" lang="zh-CN" altLang="en-US" sz="1400" b="0" i="0" u="none" strike="noStrike" cap="none" normalizeH="0" baseline="0">
                          <a:ln>
                            <a:noFill/>
                          </a:ln>
                          <a:solidFill>
                            <a:schemeClr val="tx1"/>
                          </a:solidFill>
                          <a:effectLst/>
                          <a:latin typeface="微软雅黑" charset="0"/>
                          <a:ea typeface="微软雅黑" charset="0"/>
                        </a:rPr>
                        <a:t> series（MAX </a:t>
                      </a:r>
                      <a:r>
                        <a:rPr kumimoji="0" lang="pt-BR" altLang="en-US" sz="1400" b="0" i="0" u="none" strike="noStrike" cap="none" normalizeH="0" baseline="0">
                          <a:ln>
                            <a:noFill/>
                          </a:ln>
                          <a:solidFill>
                            <a:schemeClr val="tx1"/>
                          </a:solidFill>
                          <a:effectLst/>
                          <a:latin typeface="微软雅黑" charset="0"/>
                          <a:ea typeface="微软雅黑" charset="0"/>
                        </a:rPr>
                        <a:t>135W TDP</a:t>
                      </a:r>
                      <a:r>
                        <a:rPr kumimoji="0" lang="zh-CN" altLang="en-US" sz="1400" b="0" i="0" u="none" strike="noStrike" cap="none" normalizeH="0" baseline="0">
                          <a:ln>
                            <a:noFill/>
                          </a:ln>
                          <a:solidFill>
                            <a:schemeClr val="tx1"/>
                          </a:solidFill>
                          <a:effectLst/>
                          <a:latin typeface="微软雅黑" charset="0"/>
                          <a:ea typeface="微软雅黑" charset="0"/>
                        </a:rPr>
                        <a:t>）</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pt-BR" altLang="en-US" sz="1400" b="0" i="0" u="none" strike="noStrike" cap="none" normalizeH="0" baseline="0">
                          <a:ln>
                            <a:noFill/>
                          </a:ln>
                          <a:solidFill>
                            <a:schemeClr val="tx1"/>
                          </a:solidFill>
                          <a:effectLst/>
                          <a:latin typeface="微软雅黑" charset="0"/>
                          <a:ea typeface="微软雅黑" charset="0"/>
                        </a:rPr>
                        <a:t>Intel </a:t>
                      </a:r>
                      <a:r>
                        <a:rPr kumimoji="0" lang="en-US" altLang="en-US" sz="1400" b="0" i="0" u="none" strike="noStrike" cap="none" normalizeH="0" baseline="0">
                          <a:ln>
                            <a:noFill/>
                          </a:ln>
                          <a:solidFill>
                            <a:schemeClr val="tx1"/>
                          </a:solidFill>
                          <a:effectLst/>
                          <a:latin typeface="微软雅黑" charset="0"/>
                          <a:ea typeface="微软雅黑" charset="0"/>
                        </a:rPr>
                        <a:t>E7</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4800V2</a:t>
                      </a:r>
                      <a:r>
                        <a:rPr kumimoji="0" lang="zh-CN" altLang="en-US" sz="1400" b="0" i="0" u="none" strike="noStrike" cap="none" normalizeH="0" baseline="0">
                          <a:ln>
                            <a:noFill/>
                          </a:ln>
                          <a:solidFill>
                            <a:schemeClr val="tx1"/>
                          </a:solidFill>
                          <a:effectLst/>
                          <a:latin typeface="微软雅黑" charset="0"/>
                          <a:ea typeface="微软雅黑" charset="0"/>
                        </a:rPr>
                        <a:t> series（MAX</a:t>
                      </a:r>
                      <a:r>
                        <a:rPr kumimoji="0" lang="pt-BR" altLang="en-US" sz="1400" b="0" i="0" u="none" strike="noStrike" cap="none" normalizeH="0" baseline="0">
                          <a:ln>
                            <a:noFill/>
                          </a:ln>
                          <a:solidFill>
                            <a:schemeClr val="tx1"/>
                          </a:solidFill>
                          <a:effectLst/>
                          <a:latin typeface="微软雅黑" charset="0"/>
                          <a:ea typeface="微软雅黑" charset="0"/>
                        </a:rPr>
                        <a:t>130W TDP</a:t>
                      </a:r>
                      <a:r>
                        <a:rPr kumimoji="0" lang="zh-CN" altLang="en-US" sz="1400" b="0" i="0" u="none" strike="noStrike" cap="none" normalizeH="0" baseline="0">
                          <a:ln>
                            <a:noFill/>
                          </a:ln>
                          <a:solidFill>
                            <a:schemeClr val="tx1"/>
                          </a:solidFill>
                          <a:effectLst/>
                          <a:latin typeface="微软雅黑" charset="0"/>
                          <a:ea typeface="微软雅黑" charset="0"/>
                        </a:rPr>
                        <a:t>）</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4</a:t>
                      </a:r>
                      <a:r>
                        <a:rPr kumimoji="0" lang="zh-CN" altLang="en-US" sz="1400" b="0" i="0" u="none" strike="noStrike" cap="none" normalizeH="0" baseline="0">
                          <a:ln>
                            <a:noFill/>
                          </a:ln>
                          <a:solidFill>
                            <a:schemeClr val="tx1"/>
                          </a:solidFill>
                          <a:effectLst/>
                          <a:latin typeface="微软雅黑" charset="0"/>
                          <a:ea typeface="微软雅黑" charset="0"/>
                        </a:rPr>
                        <a:t>个</a:t>
                      </a:r>
                      <a:r>
                        <a:rPr kumimoji="0" lang="en-US" altLang="en-US" sz="1400" b="0" i="0" u="none" strike="noStrike" cap="none" normalizeH="0" baseline="0">
                          <a:ln>
                            <a:noFill/>
                          </a:ln>
                          <a:solidFill>
                            <a:schemeClr val="tx1"/>
                          </a:solidFill>
                          <a:effectLst/>
                          <a:latin typeface="微软雅黑" charset="0"/>
                          <a:ea typeface="微软雅黑" charset="0"/>
                        </a:rPr>
                        <a:t>AMD 6000</a:t>
                      </a:r>
                      <a:r>
                        <a:rPr kumimoji="0" lang="zh-CN" altLang="en-US" sz="1400" b="0" i="0" u="none" strike="noStrike" cap="none" normalizeH="0" baseline="0">
                          <a:ln>
                            <a:noFill/>
                          </a:ln>
                          <a:solidFill>
                            <a:schemeClr val="tx1"/>
                          </a:solidFill>
                          <a:effectLst/>
                          <a:latin typeface="微软雅黑" charset="0"/>
                          <a:ea typeface="微软雅黑" charset="0"/>
                        </a:rPr>
                        <a:t>series（MAX </a:t>
                      </a:r>
                      <a:r>
                        <a:rPr kumimoji="0" lang="en-US" altLang="en-US" sz="1400" b="0" i="0" u="none" strike="noStrike" cap="none" normalizeH="0" baseline="0">
                          <a:ln>
                            <a:noFill/>
                          </a:ln>
                          <a:solidFill>
                            <a:schemeClr val="tx1"/>
                          </a:solidFill>
                          <a:effectLst/>
                          <a:latin typeface="微软雅黑" charset="0"/>
                          <a:ea typeface="微软雅黑" charset="0"/>
                        </a:rPr>
                        <a:t>140W TDP</a:t>
                      </a:r>
                      <a:r>
                        <a:rPr kumimoji="0" lang="zh-CN" altLang="en-US" sz="1400" b="0" i="0" u="none" strike="noStrike" cap="none" normalizeH="0" baseline="0">
                          <a:ln>
                            <a:noFill/>
                          </a:ln>
                          <a:solidFill>
                            <a:schemeClr val="tx1"/>
                          </a:solidFill>
                          <a:effectLst/>
                          <a:latin typeface="微软雅黑" charset="0"/>
                          <a:ea typeface="微软雅黑" charset="0"/>
                        </a:rPr>
                        <a:t>）</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7192">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Memory</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16</a:t>
                      </a:r>
                      <a:r>
                        <a:rPr kumimoji="0" lang="zh-CN" altLang="en-US" sz="1400" b="0" i="0" u="none" strike="noStrike" cap="none" normalizeH="0" baseline="0">
                          <a:ln>
                            <a:noFill/>
                          </a:ln>
                          <a:solidFill>
                            <a:schemeClr val="tx1"/>
                          </a:solidFill>
                          <a:effectLst/>
                          <a:latin typeface="微软雅黑" charset="0"/>
                          <a:ea typeface="微软雅黑" charset="0"/>
                        </a:rPr>
                        <a:t>个</a:t>
                      </a:r>
                      <a:r>
                        <a:rPr kumimoji="0" lang="en-US" altLang="en-US" sz="1400" b="0" i="0" u="none" strike="noStrike" cap="none" normalizeH="0" baseline="0">
                          <a:ln>
                            <a:noFill/>
                          </a:ln>
                          <a:solidFill>
                            <a:schemeClr val="tx1"/>
                          </a:solidFill>
                          <a:effectLst/>
                          <a:latin typeface="微软雅黑" charset="0"/>
                          <a:ea typeface="微软雅黑" charset="0"/>
                        </a:rPr>
                        <a:t>DDR4</a:t>
                      </a:r>
                      <a:r>
                        <a:rPr kumimoji="0" lang="zh-CN" altLang="en-US" sz="1400" b="0" i="0" u="none" strike="noStrike" cap="none" normalizeH="0" baseline="0">
                          <a:ln>
                            <a:noFill/>
                          </a:ln>
                          <a:solidFill>
                            <a:schemeClr val="tx1"/>
                          </a:solidFill>
                          <a:effectLst/>
                          <a:latin typeface="微软雅黑" charset="0"/>
                          <a:ea typeface="微软雅黑" charset="0"/>
                        </a:rPr>
                        <a:t> slot，</a:t>
                      </a:r>
                      <a:r>
                        <a:rPr kumimoji="0" lang="en-US" altLang="en-US" sz="1400" b="0" i="0" u="none" strike="noStrike" cap="none" normalizeH="0" baseline="0">
                          <a:ln>
                            <a:noFill/>
                          </a:ln>
                          <a:solidFill>
                            <a:schemeClr val="tx1"/>
                          </a:solidFill>
                          <a:effectLst/>
                          <a:latin typeface="微软雅黑" charset="0"/>
                          <a:ea typeface="微软雅黑" charset="0"/>
                        </a:rPr>
                        <a:t>2133/1866/1600/1333MHz</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24</a:t>
                      </a:r>
                      <a:r>
                        <a:rPr kumimoji="0" lang="zh-CN" altLang="en-US" sz="1400" b="0" i="0" u="none" strike="noStrike" cap="none" normalizeH="0" baseline="0">
                          <a:ln>
                            <a:noFill/>
                          </a:ln>
                          <a:solidFill>
                            <a:schemeClr val="tx1"/>
                          </a:solidFill>
                          <a:effectLst/>
                          <a:latin typeface="微软雅黑" charset="0"/>
                          <a:ea typeface="微软雅黑" charset="0"/>
                        </a:rPr>
                        <a:t>个</a:t>
                      </a:r>
                      <a:r>
                        <a:rPr kumimoji="0" lang="en-US" altLang="en-US" sz="1400" b="0" i="0" u="none" strike="noStrike" cap="none" normalizeH="0" baseline="0">
                          <a:ln>
                            <a:noFill/>
                          </a:ln>
                          <a:solidFill>
                            <a:schemeClr val="tx1"/>
                          </a:solidFill>
                          <a:effectLst/>
                          <a:latin typeface="微软雅黑" charset="0"/>
                          <a:ea typeface="微软雅黑" charset="0"/>
                        </a:rPr>
                        <a:t>DDR4</a:t>
                      </a:r>
                      <a:r>
                        <a:rPr kumimoji="0" lang="zh-CN" altLang="en-US" sz="1400" b="0" i="0" u="none" strike="noStrike" cap="none" normalizeH="0" baseline="0">
                          <a:ln>
                            <a:noFill/>
                          </a:ln>
                          <a:solidFill>
                            <a:schemeClr val="tx1"/>
                          </a:solidFill>
                          <a:effectLst/>
                          <a:latin typeface="微软雅黑" charset="0"/>
                          <a:ea typeface="微软雅黑" charset="0"/>
                        </a:rPr>
                        <a:t> slot，</a:t>
                      </a:r>
                      <a:r>
                        <a:rPr kumimoji="0" lang="en-US" altLang="en-US" sz="1400" b="0" i="0" u="none" strike="noStrike" cap="none" normalizeH="0" baseline="0">
                          <a:ln>
                            <a:noFill/>
                          </a:ln>
                          <a:solidFill>
                            <a:schemeClr val="tx1"/>
                          </a:solidFill>
                          <a:effectLst/>
                          <a:latin typeface="微软雅黑" charset="0"/>
                          <a:ea typeface="微软雅黑" charset="0"/>
                        </a:rPr>
                        <a:t>2133/1866/1600/1333MHz</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48</a:t>
                      </a:r>
                      <a:r>
                        <a:rPr kumimoji="0" lang="zh-CN" altLang="en-US" sz="1400" b="0" i="0" u="none" strike="noStrike" cap="none" normalizeH="0" baseline="0">
                          <a:ln>
                            <a:noFill/>
                          </a:ln>
                          <a:solidFill>
                            <a:schemeClr val="tx1"/>
                          </a:solidFill>
                          <a:effectLst/>
                          <a:latin typeface="微软雅黑" charset="0"/>
                          <a:ea typeface="微软雅黑" charset="0"/>
                        </a:rPr>
                        <a:t>个</a:t>
                      </a:r>
                      <a:r>
                        <a:rPr kumimoji="0" lang="en-US" altLang="en-US" sz="1400" b="0" i="0" u="none" strike="noStrike" cap="none" normalizeH="0" baseline="0">
                          <a:ln>
                            <a:noFill/>
                          </a:ln>
                          <a:solidFill>
                            <a:schemeClr val="tx1"/>
                          </a:solidFill>
                          <a:effectLst/>
                          <a:latin typeface="微软雅黑" charset="0"/>
                          <a:ea typeface="微软雅黑" charset="0"/>
                        </a:rPr>
                        <a:t>DDR3</a:t>
                      </a:r>
                      <a:r>
                        <a:rPr kumimoji="0" lang="zh-CN" altLang="en-US" sz="1400" b="0" i="0" u="none" strike="noStrike" cap="none" normalizeH="0" baseline="0">
                          <a:ln>
                            <a:noFill/>
                          </a:ln>
                          <a:solidFill>
                            <a:schemeClr val="tx1"/>
                          </a:solidFill>
                          <a:effectLst/>
                          <a:latin typeface="微软雅黑" charset="0"/>
                          <a:ea typeface="微软雅黑" charset="0"/>
                        </a:rPr>
                        <a:t> slot，</a:t>
                      </a:r>
                      <a:r>
                        <a:rPr kumimoji="0" lang="en-US" altLang="en-US" sz="1400" b="0" i="0" u="none" strike="noStrike" cap="none" normalizeH="0" baseline="0">
                          <a:ln>
                            <a:noFill/>
                          </a:ln>
                          <a:solidFill>
                            <a:schemeClr val="tx1"/>
                          </a:solidFill>
                          <a:effectLst/>
                          <a:latin typeface="微软雅黑" charset="0"/>
                          <a:ea typeface="微软雅黑" charset="0"/>
                        </a:rPr>
                        <a:t>1600/1333/1066MHz</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32</a:t>
                      </a:r>
                      <a:r>
                        <a:rPr kumimoji="0" lang="zh-CN" altLang="en-US" sz="1400" b="0" i="0" u="none" strike="noStrike" cap="none" normalizeH="0" baseline="0">
                          <a:ln>
                            <a:noFill/>
                          </a:ln>
                          <a:solidFill>
                            <a:schemeClr val="tx1"/>
                          </a:solidFill>
                          <a:effectLst/>
                          <a:latin typeface="微软雅黑" charset="0"/>
                          <a:ea typeface="微软雅黑" charset="0"/>
                        </a:rPr>
                        <a:t>个</a:t>
                      </a:r>
                      <a:r>
                        <a:rPr kumimoji="0" lang="en-US" altLang="en-US" sz="1400" b="0" i="0" u="none" strike="noStrike" cap="none" normalizeH="0" baseline="0">
                          <a:ln>
                            <a:noFill/>
                          </a:ln>
                          <a:solidFill>
                            <a:schemeClr val="tx1"/>
                          </a:solidFill>
                          <a:effectLst/>
                          <a:latin typeface="微软雅黑" charset="0"/>
                          <a:ea typeface="微软雅黑" charset="0"/>
                        </a:rPr>
                        <a:t>DDR3</a:t>
                      </a:r>
                      <a:r>
                        <a:rPr kumimoji="0" lang="zh-CN" altLang="en-US" sz="1400" b="0" i="0" u="none" strike="noStrike" cap="none" normalizeH="0" baseline="0">
                          <a:ln>
                            <a:noFill/>
                          </a:ln>
                          <a:solidFill>
                            <a:schemeClr val="tx1"/>
                          </a:solidFill>
                          <a:effectLst/>
                          <a:latin typeface="微软雅黑" charset="0"/>
                          <a:ea typeface="微软雅黑" charset="0"/>
                        </a:rPr>
                        <a:t> slot，</a:t>
                      </a:r>
                      <a:r>
                        <a:rPr kumimoji="0" lang="en-US" altLang="en-US" sz="1400" b="0" i="0" u="none" strike="noStrike" cap="none" normalizeH="0" baseline="0">
                          <a:ln>
                            <a:noFill/>
                          </a:ln>
                          <a:solidFill>
                            <a:schemeClr val="tx1"/>
                          </a:solidFill>
                          <a:effectLst/>
                          <a:latin typeface="微软雅黑" charset="0"/>
                          <a:ea typeface="微软雅黑" charset="0"/>
                        </a:rPr>
                        <a:t>1600/1333/1066MHz</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96052">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harddisk</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dirty="0">
                          <a:ln>
                            <a:noFill/>
                          </a:ln>
                          <a:solidFill>
                            <a:schemeClr val="tx1"/>
                          </a:solidFill>
                          <a:effectLst/>
                          <a:latin typeface="微软雅黑" charset="0"/>
                          <a:ea typeface="微软雅黑" charset="0"/>
                        </a:rPr>
                        <a:t>MAX:</a:t>
                      </a:r>
                      <a:r>
                        <a:rPr kumimoji="0" lang="en-US" altLang="en-US" sz="1400" b="0" i="0" u="none" strike="noStrike" cap="none" normalizeH="0" baseline="0" dirty="0">
                          <a:ln>
                            <a:noFill/>
                          </a:ln>
                          <a:solidFill>
                            <a:schemeClr val="tx1"/>
                          </a:solidFill>
                          <a:effectLst/>
                          <a:latin typeface="微软雅黑" charset="0"/>
                          <a:ea typeface="微软雅黑" charset="0"/>
                        </a:rPr>
                        <a:t>2.5</a:t>
                      </a:r>
                      <a:r>
                        <a:rPr kumimoji="0" lang="zh-CN" altLang="en-US" sz="1400" b="0" i="0" u="none" strike="noStrike" cap="none" normalizeH="0" baseline="0" dirty="0">
                          <a:ln>
                            <a:noFill/>
                          </a:ln>
                          <a:solidFill>
                            <a:schemeClr val="tx1"/>
                          </a:solidFill>
                          <a:effectLst/>
                          <a:latin typeface="微软雅黑" charset="0"/>
                          <a:ea typeface="微软雅黑" charset="0"/>
                        </a:rPr>
                        <a:t> inch local hard disk*4 /hard disk*3</a:t>
                      </a:r>
                      <a:r>
                        <a:rPr kumimoji="0" lang="en-US" altLang="en-US" sz="1400" b="0" i="0" u="none" strike="noStrike" cap="none" normalizeH="0" baseline="0" dirty="0">
                          <a:ln>
                            <a:noFill/>
                          </a:ln>
                          <a:solidFill>
                            <a:schemeClr val="tx1"/>
                          </a:solidFill>
                          <a:effectLst/>
                          <a:latin typeface="微软雅黑" charset="0"/>
                          <a:ea typeface="微软雅黑" charset="0"/>
                        </a:rPr>
                        <a:t>+PCI-</a:t>
                      </a:r>
                      <a:r>
                        <a:rPr kumimoji="0" lang="zh-CN" altLang="en-US" sz="1400" b="0" i="0" u="none" strike="noStrike" cap="none" normalizeH="0" baseline="0" dirty="0">
                          <a:ln>
                            <a:noFill/>
                          </a:ln>
                          <a:solidFill>
                            <a:schemeClr val="tx1"/>
                          </a:solidFill>
                          <a:effectLst/>
                          <a:latin typeface="微软雅黑" charset="0"/>
                          <a:ea typeface="微软雅黑" charset="0"/>
                        </a:rPr>
                        <a:t>e slot*1，support </a:t>
                      </a:r>
                      <a:r>
                        <a:rPr kumimoji="0" lang="en-US" altLang="en-US" sz="1400" b="0" i="0" u="none" strike="noStrike" cap="none" normalizeH="0" baseline="0" dirty="0">
                          <a:ln>
                            <a:noFill/>
                          </a:ln>
                          <a:solidFill>
                            <a:schemeClr val="tx1"/>
                          </a:solidFill>
                          <a:effectLst/>
                          <a:latin typeface="微软雅黑" charset="0"/>
                          <a:ea typeface="微软雅黑" charset="0"/>
                        </a:rPr>
                        <a:t>SAS/SATA/SSD</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MAX:</a:t>
                      </a:r>
                      <a:r>
                        <a:rPr kumimoji="0" lang="en-US" altLang="en-US" sz="1400" b="0" i="0" u="none" strike="noStrike" cap="none" normalizeH="0" baseline="0">
                          <a:ln>
                            <a:noFill/>
                          </a:ln>
                          <a:solidFill>
                            <a:schemeClr val="tx1"/>
                          </a:solidFill>
                          <a:effectLst/>
                          <a:latin typeface="微软雅黑" charset="0"/>
                          <a:ea typeface="微软雅黑" charset="0"/>
                        </a:rPr>
                        <a:t>2.5</a:t>
                      </a:r>
                      <a:r>
                        <a:rPr kumimoji="0" lang="zh-CN" altLang="en-US" sz="1400" b="0" i="0" u="none" strike="noStrike" cap="none" normalizeH="0" baseline="0">
                          <a:ln>
                            <a:noFill/>
                          </a:ln>
                          <a:solidFill>
                            <a:schemeClr val="tx1"/>
                          </a:solidFill>
                          <a:effectLst/>
                          <a:latin typeface="微软雅黑" charset="0"/>
                          <a:ea typeface="微软雅黑" charset="0"/>
                        </a:rPr>
                        <a:t> inch local hard disk*4 /hard disk*3</a:t>
                      </a:r>
                      <a:r>
                        <a:rPr kumimoji="0" lang="en-US" altLang="en-US" sz="1400" b="0" i="0" u="none" strike="noStrike" cap="none" normalizeH="0" baseline="0">
                          <a:ln>
                            <a:noFill/>
                          </a:ln>
                          <a:solidFill>
                            <a:schemeClr val="tx1"/>
                          </a:solidFill>
                          <a:effectLst/>
                          <a:latin typeface="微软雅黑" charset="0"/>
                          <a:ea typeface="微软雅黑" charset="0"/>
                        </a:rPr>
                        <a:t>+PCI-</a:t>
                      </a:r>
                      <a:r>
                        <a:rPr kumimoji="0" lang="zh-CN" altLang="en-US" sz="1400" b="0" i="0" u="none" strike="noStrike" cap="none" normalizeH="0" baseline="0">
                          <a:ln>
                            <a:noFill/>
                          </a:ln>
                          <a:solidFill>
                            <a:schemeClr val="tx1"/>
                          </a:solidFill>
                          <a:effectLst/>
                          <a:latin typeface="微软雅黑" charset="0"/>
                          <a:ea typeface="微软雅黑" charset="0"/>
                        </a:rPr>
                        <a:t>e slot*1，support </a:t>
                      </a:r>
                      <a:r>
                        <a:rPr kumimoji="0" lang="en-US" altLang="en-US" sz="1400" b="0" i="0" u="none" strike="noStrike" cap="none" normalizeH="0" baseline="0">
                          <a:ln>
                            <a:noFill/>
                          </a:ln>
                          <a:solidFill>
                            <a:schemeClr val="tx1"/>
                          </a:solidFill>
                          <a:effectLst/>
                          <a:latin typeface="微软雅黑" charset="0"/>
                          <a:ea typeface="微软雅黑" charset="0"/>
                        </a:rPr>
                        <a:t>SAS/SATA/SSD</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MAX:</a:t>
                      </a:r>
                      <a:r>
                        <a:rPr kumimoji="0" lang="en-US" altLang="en-US" sz="1400" b="0" i="0" u="none" strike="noStrike" cap="none" normalizeH="0" baseline="0">
                          <a:ln>
                            <a:noFill/>
                          </a:ln>
                          <a:solidFill>
                            <a:schemeClr val="tx1"/>
                          </a:solidFill>
                          <a:effectLst/>
                          <a:latin typeface="微软雅黑" charset="0"/>
                          <a:ea typeface="微软雅黑" charset="0"/>
                        </a:rPr>
                        <a:t>2.5</a:t>
                      </a:r>
                      <a:r>
                        <a:rPr kumimoji="0" lang="zh-CN" altLang="en-US" sz="1400" b="0" i="0" u="none" strike="noStrike" cap="none" normalizeH="0" baseline="0">
                          <a:ln>
                            <a:noFill/>
                          </a:ln>
                          <a:solidFill>
                            <a:schemeClr val="tx1"/>
                          </a:solidFill>
                          <a:effectLst/>
                          <a:latin typeface="微软雅黑" charset="0"/>
                          <a:ea typeface="微软雅黑" charset="0"/>
                        </a:rPr>
                        <a:t> inch local hard disk*4 support </a:t>
                      </a:r>
                      <a:r>
                        <a:rPr kumimoji="0" lang="en-US" altLang="en-US" sz="1400" b="0" i="0" u="none" strike="noStrike" cap="none" normalizeH="0" baseline="0">
                          <a:ln>
                            <a:noFill/>
                          </a:ln>
                          <a:solidFill>
                            <a:schemeClr val="tx1"/>
                          </a:solidFill>
                          <a:effectLst/>
                          <a:latin typeface="微软雅黑" charset="0"/>
                          <a:ea typeface="微软雅黑" charset="0"/>
                        </a:rPr>
                        <a:t>SAS/SATA/SSD</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dirty="0">
                          <a:ln>
                            <a:noFill/>
                          </a:ln>
                          <a:solidFill>
                            <a:schemeClr val="tx1"/>
                          </a:solidFill>
                          <a:effectLst/>
                          <a:latin typeface="微软雅黑" charset="0"/>
                          <a:ea typeface="微软雅黑" charset="0"/>
                        </a:rPr>
                        <a:t>MAX:</a:t>
                      </a:r>
                      <a:r>
                        <a:rPr kumimoji="0" lang="en-US" altLang="en-US" sz="1400" b="0" i="0" u="none" strike="noStrike" cap="none" normalizeH="0" baseline="0" dirty="0">
                          <a:ln>
                            <a:noFill/>
                          </a:ln>
                          <a:solidFill>
                            <a:schemeClr val="tx1"/>
                          </a:solidFill>
                          <a:effectLst/>
                          <a:latin typeface="微软雅黑" charset="0"/>
                          <a:ea typeface="微软雅黑" charset="0"/>
                        </a:rPr>
                        <a:t>2.5</a:t>
                      </a:r>
                      <a:r>
                        <a:rPr kumimoji="0" lang="zh-CN" altLang="en-US" sz="1400" b="0" i="0" u="none" strike="noStrike" cap="none" normalizeH="0" baseline="0" dirty="0">
                          <a:ln>
                            <a:noFill/>
                          </a:ln>
                          <a:solidFill>
                            <a:schemeClr val="tx1"/>
                          </a:solidFill>
                          <a:effectLst/>
                          <a:latin typeface="微软雅黑" charset="0"/>
                          <a:ea typeface="微软雅黑" charset="0"/>
                        </a:rPr>
                        <a:t> inch local hard disk*4 support </a:t>
                      </a:r>
                      <a:r>
                        <a:rPr kumimoji="0" lang="en-US" altLang="en-US" sz="1400" b="0" i="0" u="none" strike="noStrike" cap="none" normalizeH="0" baseline="0" dirty="0">
                          <a:ln>
                            <a:noFill/>
                          </a:ln>
                          <a:solidFill>
                            <a:schemeClr val="tx1"/>
                          </a:solidFill>
                          <a:effectLst/>
                          <a:latin typeface="微软雅黑" charset="0"/>
                          <a:ea typeface="微软雅黑" charset="0"/>
                        </a:rPr>
                        <a:t>SAS/SATA/SSD</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1929">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RAID</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LSI 3008 HBA</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RAID0</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1E</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LSI 3008 HBA</a:t>
                      </a:r>
                      <a:r>
                        <a:rPr kumimoji="0" lang="zh-CN" altLang="en-US" sz="1400" b="0" i="0" u="none" strike="noStrike" cap="none" normalizeH="0" baseline="0">
                          <a:ln>
                            <a:noFill/>
                          </a:ln>
                          <a:solidFill>
                            <a:schemeClr val="tx1"/>
                          </a:solidFill>
                          <a:effectLst/>
                          <a:latin typeface="微软雅黑" charset="0"/>
                          <a:ea typeface="微软雅黑" charset="0"/>
                        </a:rPr>
                        <a:t> controller</a:t>
                      </a:r>
                      <a:endParaRPr kumimoji="0" lang="en-US" altLang="en-US" sz="1400" b="0" i="0" u="none" strike="noStrike" cap="none" normalizeH="0" baseline="0">
                        <a:ln>
                          <a:noFill/>
                        </a:ln>
                        <a:solidFill>
                          <a:schemeClr val="tx1"/>
                        </a:solidFill>
                        <a:effectLst/>
                        <a:latin typeface="微软雅黑" charset="0"/>
                        <a:ea typeface="微软雅黑"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RAID0</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1E</a:t>
                      </a:r>
                      <a:r>
                        <a:rPr kumimoji="0" lang="zh-CN" altLang="en-US" sz="1400" b="0" i="0" u="none" strike="noStrike" cap="none" normalizeH="0" baseline="0">
                          <a:ln>
                            <a:noFill/>
                          </a:ln>
                          <a:solidFill>
                            <a:schemeClr val="tx1"/>
                          </a:solidFill>
                          <a:effectLst/>
                          <a:latin typeface="微软雅黑" charset="0"/>
                          <a:ea typeface="微软雅黑" charset="0"/>
                        </a:rPr>
                        <a:t>，</a:t>
                      </a:r>
                      <a:r>
                        <a:rPr kumimoji="0" lang="en-US" altLang="en-US" sz="1400" b="0" i="0" u="none" strike="noStrike" cap="none" normalizeH="0" baseline="0">
                          <a:ln>
                            <a:noFill/>
                          </a:ln>
                          <a:solidFill>
                            <a:schemeClr val="tx1"/>
                          </a:solidFill>
                          <a:effectLst/>
                          <a:latin typeface="微软雅黑" charset="0"/>
                          <a:ea typeface="微软雅黑" charset="0"/>
                        </a:rPr>
                        <a:t>10</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LSI 3108 RAID</a:t>
                      </a:r>
                      <a:r>
                        <a:rPr kumimoji="0" lang="zh-CN" altLang="en-US" sz="1400" b="0" i="0" u="none" strike="noStrike" cap="none" normalizeH="0" baseline="0">
                          <a:ln>
                            <a:noFill/>
                          </a:ln>
                          <a:solidFill>
                            <a:schemeClr val="tx1"/>
                          </a:solidFill>
                          <a:effectLst/>
                          <a:latin typeface="微软雅黑" charset="0"/>
                          <a:ea typeface="微软雅黑" charset="0"/>
                        </a:rPr>
                        <a:t> controller （</a:t>
                      </a:r>
                      <a:r>
                        <a:rPr kumimoji="0" lang="en-US" altLang="en-US" sz="1400" b="0" i="0" u="none" strike="noStrike" cap="none" normalizeH="0" baseline="0">
                          <a:ln>
                            <a:noFill/>
                          </a:ln>
                          <a:solidFill>
                            <a:schemeClr val="tx1"/>
                          </a:solidFill>
                          <a:effectLst/>
                          <a:latin typeface="微软雅黑" charset="0"/>
                          <a:ea typeface="微软雅黑" charset="0"/>
                        </a:rPr>
                        <a:t>RAID 0,1,5</a:t>
                      </a:r>
                      <a:r>
                        <a:rPr kumimoji="0" lang="zh-CN" altLang="en-US" sz="1400" b="0" i="0" u="none" strike="noStrike" cap="none" normalizeH="0" baseline="0">
                          <a:ln>
                            <a:noFill/>
                          </a:ln>
                          <a:solidFill>
                            <a:schemeClr val="tx1"/>
                          </a:solidFill>
                          <a:effectLst/>
                          <a:latin typeface="微软雅黑" charset="0"/>
                          <a:ea typeface="微软雅黑" charset="0"/>
                        </a:rPr>
                        <a:t>）</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LSI 3108 RAID</a:t>
                      </a:r>
                      <a:r>
                        <a:rPr kumimoji="0" lang="zh-CN" altLang="en-US" sz="1400" b="0" i="0" u="none" strike="noStrike" cap="none" normalizeH="0" baseline="0">
                          <a:ln>
                            <a:noFill/>
                          </a:ln>
                          <a:solidFill>
                            <a:schemeClr val="tx1"/>
                          </a:solidFill>
                          <a:effectLst/>
                          <a:latin typeface="微软雅黑" charset="0"/>
                          <a:ea typeface="微软雅黑" charset="0"/>
                        </a:rPr>
                        <a:t> controller （</a:t>
                      </a:r>
                      <a:r>
                        <a:rPr kumimoji="0" lang="en-US" altLang="en-US" sz="1400" b="0" i="0" u="none" strike="noStrike" cap="none" normalizeH="0" baseline="0">
                          <a:ln>
                            <a:noFill/>
                          </a:ln>
                          <a:solidFill>
                            <a:schemeClr val="tx1"/>
                          </a:solidFill>
                          <a:effectLst/>
                          <a:latin typeface="微软雅黑" charset="0"/>
                          <a:ea typeface="微软雅黑" charset="0"/>
                        </a:rPr>
                        <a:t>RAID 0,1,5</a:t>
                      </a:r>
                      <a:r>
                        <a:rPr kumimoji="0" lang="zh-CN" altLang="en-US" sz="1400" b="0" i="0" u="none" strike="noStrike" cap="none" normalizeH="0" baseline="0">
                          <a:ln>
                            <a:noFill/>
                          </a:ln>
                          <a:solidFill>
                            <a:schemeClr val="tx1"/>
                          </a:solidFill>
                          <a:effectLst/>
                          <a:latin typeface="微软雅黑" charset="0"/>
                          <a:ea typeface="微软雅黑" charset="0"/>
                        </a:rPr>
                        <a:t>）</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701490">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IO</a:t>
                      </a: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zh-CN" altLang="en-US" sz="1400" b="0" i="0" u="none" strike="noStrike" cap="none" normalizeH="0" baseline="0">
                          <a:ln>
                            <a:noFill/>
                          </a:ln>
                          <a:solidFill>
                            <a:schemeClr val="tx1"/>
                          </a:solidFill>
                          <a:effectLst/>
                          <a:latin typeface="微软雅黑" charset="0"/>
                          <a:ea typeface="微软雅黑" charset="0"/>
                        </a:rPr>
                        <a:t>HDMI</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Mezz</a:t>
                      </a:r>
                      <a:r>
                        <a:rPr kumimoji="0" lang="zh-CN" altLang="en-US" sz="1400" b="0" i="0" u="none" strike="noStrike" cap="none" normalizeH="0" baseline="0">
                          <a:ln>
                            <a:noFill/>
                          </a:ln>
                          <a:solidFill>
                            <a:schemeClr val="tx1"/>
                          </a:solidFill>
                          <a:effectLst/>
                          <a:latin typeface="微软雅黑" charset="0"/>
                          <a:ea typeface="微软雅黑" charset="0"/>
                        </a:rPr>
                        <a:t> slot*2，dural port installable</a:t>
                      </a:r>
                      <a:r>
                        <a:rPr kumimoji="0" lang="en-US" altLang="en-US" sz="1400" b="0" i="0" u="none" strike="noStrike" cap="none" normalizeH="0" baseline="0">
                          <a:ln>
                            <a:noFill/>
                          </a:ln>
                          <a:solidFill>
                            <a:schemeClr val="tx1"/>
                          </a:solidFill>
                          <a:effectLst/>
                          <a:latin typeface="微软雅黑" charset="0"/>
                          <a:ea typeface="微软雅黑" charset="0"/>
                        </a:rPr>
                        <a:t>/</a:t>
                      </a:r>
                      <a:r>
                        <a:rPr kumimoji="0" lang="zh-CN" altLang="en-US" sz="1400" b="0" i="0" u="none" strike="noStrike" cap="none" normalizeH="0" baseline="0">
                          <a:ln>
                            <a:noFill/>
                          </a:ln>
                          <a:solidFill>
                            <a:schemeClr val="tx1"/>
                          </a:solidFill>
                          <a:effectLst/>
                          <a:latin typeface="微软雅黑" charset="0"/>
                          <a:ea typeface="微软雅黑" charset="0"/>
                        </a:rPr>
                        <a:t>4-port XFP；2-port </a:t>
                      </a:r>
                      <a:r>
                        <a:rPr kumimoji="0" lang="en-US" altLang="en-US" sz="1400" b="0" i="0" u="none" strike="noStrike" cap="none" normalizeH="0" baseline="0">
                          <a:ln>
                            <a:noFill/>
                          </a:ln>
                          <a:solidFill>
                            <a:schemeClr val="tx1"/>
                          </a:solidFill>
                          <a:effectLst/>
                          <a:latin typeface="微软雅黑" charset="0"/>
                          <a:ea typeface="微软雅黑" charset="0"/>
                        </a:rPr>
                        <a:t>HCA</a:t>
                      </a:r>
                      <a:r>
                        <a:rPr kumimoji="0" lang="zh-CN" altLang="en-US" sz="1400" b="0" i="0" u="none" strike="noStrike" cap="none" normalizeH="0" baseline="0">
                          <a:ln>
                            <a:noFill/>
                          </a:ln>
                          <a:solidFill>
                            <a:schemeClr val="tx1"/>
                          </a:solidFill>
                          <a:effectLst/>
                          <a:latin typeface="微软雅黑" charset="0"/>
                          <a:ea typeface="微软雅黑" charset="0"/>
                        </a:rPr>
                        <a:t> subcard；4-port GBPS subcard, etc. LOM</a:t>
                      </a:r>
                      <a:r>
                        <a:rPr kumimoji="0" lang="en-US" altLang="en-US" sz="1400" b="0" i="0" u="none" strike="noStrike" cap="none" normalizeH="0" baseline="0">
                          <a:ln>
                            <a:noFill/>
                          </a:ln>
                          <a:solidFill>
                            <a:schemeClr val="tx1"/>
                          </a:solidFill>
                          <a:effectLst/>
                          <a:latin typeface="微软雅黑" charset="0"/>
                          <a:ea typeface="微软雅黑" charset="0"/>
                        </a:rPr>
                        <a:t>2×1000M</a:t>
                      </a:r>
                      <a:r>
                        <a:rPr kumimoji="0" lang="zh-CN" altLang="en-US" sz="1400" b="0" i="0" u="none" strike="noStrike" cap="none" normalizeH="0" baseline="0">
                          <a:ln>
                            <a:noFill/>
                          </a:ln>
                          <a:solidFill>
                            <a:schemeClr val="tx1"/>
                          </a:solidFill>
                          <a:effectLst/>
                          <a:latin typeface="微软雅黑" charset="0"/>
                          <a:ea typeface="微软雅黑" charset="0"/>
                        </a:rPr>
                        <a:t> Ethernet interface；</a:t>
                      </a: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Mezz</a:t>
                      </a:r>
                      <a:r>
                        <a:rPr kumimoji="0" lang="zh-CN" altLang="en-US" sz="1400" b="0" i="0" u="none" strike="noStrike" cap="none" normalizeH="0" baseline="0">
                          <a:ln>
                            <a:noFill/>
                          </a:ln>
                          <a:solidFill>
                            <a:schemeClr val="tx1"/>
                          </a:solidFill>
                          <a:effectLst/>
                          <a:latin typeface="微软雅黑" charset="0"/>
                          <a:ea typeface="微软雅黑" charset="0"/>
                        </a:rPr>
                        <a:t> slot*2，dural port installable</a:t>
                      </a:r>
                      <a:r>
                        <a:rPr kumimoji="0" lang="en-US" altLang="en-US" sz="1400" b="0" i="0" u="none" strike="noStrike" cap="none" normalizeH="0" baseline="0">
                          <a:ln>
                            <a:noFill/>
                          </a:ln>
                          <a:solidFill>
                            <a:schemeClr val="tx1"/>
                          </a:solidFill>
                          <a:effectLst/>
                          <a:latin typeface="微软雅黑" charset="0"/>
                          <a:ea typeface="微软雅黑" charset="0"/>
                        </a:rPr>
                        <a:t>/</a:t>
                      </a:r>
                      <a:r>
                        <a:rPr kumimoji="0" lang="zh-CN" altLang="en-US" sz="1400" b="0" i="0" u="none" strike="noStrike" cap="none" normalizeH="0" baseline="0">
                          <a:ln>
                            <a:noFill/>
                          </a:ln>
                          <a:solidFill>
                            <a:schemeClr val="tx1"/>
                          </a:solidFill>
                          <a:effectLst/>
                          <a:latin typeface="微软雅黑" charset="0"/>
                          <a:ea typeface="微软雅黑" charset="0"/>
                        </a:rPr>
                        <a:t>4-port XFP；2-port </a:t>
                      </a:r>
                      <a:r>
                        <a:rPr kumimoji="0" lang="en-US" altLang="en-US" sz="1400" b="0" i="0" u="none" strike="noStrike" cap="none" normalizeH="0" baseline="0">
                          <a:ln>
                            <a:noFill/>
                          </a:ln>
                          <a:solidFill>
                            <a:schemeClr val="tx1"/>
                          </a:solidFill>
                          <a:effectLst/>
                          <a:latin typeface="微软雅黑" charset="0"/>
                          <a:ea typeface="微软雅黑" charset="0"/>
                        </a:rPr>
                        <a:t>HCA</a:t>
                      </a:r>
                      <a:r>
                        <a:rPr kumimoji="0" lang="zh-CN" altLang="en-US" sz="1400" b="0" i="0" u="none" strike="noStrike" cap="none" normalizeH="0" baseline="0">
                          <a:ln>
                            <a:noFill/>
                          </a:ln>
                          <a:solidFill>
                            <a:schemeClr val="tx1"/>
                          </a:solidFill>
                          <a:effectLst/>
                          <a:latin typeface="微软雅黑" charset="0"/>
                          <a:ea typeface="微软雅黑" charset="0"/>
                        </a:rPr>
                        <a:t> subcard；4-port GBPS subcard, etc. LOM</a:t>
                      </a:r>
                      <a:r>
                        <a:rPr kumimoji="0" lang="en-US" altLang="en-US" sz="1400" b="0" i="0" u="none" strike="noStrike" cap="none" normalizeH="0" baseline="0">
                          <a:ln>
                            <a:noFill/>
                          </a:ln>
                          <a:solidFill>
                            <a:schemeClr val="tx1"/>
                          </a:solidFill>
                          <a:effectLst/>
                          <a:latin typeface="微软雅黑" charset="0"/>
                          <a:ea typeface="微软雅黑" charset="0"/>
                        </a:rPr>
                        <a:t>2×1000M</a:t>
                      </a:r>
                      <a:r>
                        <a:rPr kumimoji="0" lang="zh-CN" altLang="en-US" sz="1400" b="0" i="0" u="none" strike="noStrike" cap="none" normalizeH="0" baseline="0">
                          <a:ln>
                            <a:noFill/>
                          </a:ln>
                          <a:solidFill>
                            <a:schemeClr val="tx1"/>
                          </a:solidFill>
                          <a:effectLst/>
                          <a:latin typeface="微软雅黑" charset="0"/>
                          <a:ea typeface="微软雅黑" charset="0"/>
                        </a:rPr>
                        <a:t> Ethernet interface；</a:t>
                      </a:r>
                      <a:endParaRPr kumimoji="0" lang="en-US" altLang="en-US" sz="1400" b="0" i="0" u="none" strike="noStrike" cap="none" normalizeH="0" baseline="0">
                        <a:ln>
                          <a:noFill/>
                        </a:ln>
                        <a:solidFill>
                          <a:schemeClr val="tx1"/>
                        </a:solidFill>
                        <a:effectLst/>
                        <a:latin typeface="微软雅黑" charset="0"/>
                        <a:ea typeface="微软雅黑" charset="0"/>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altLang="en-US" sz="1400" b="0" i="0" u="none" strike="noStrike" cap="none" normalizeH="0" baseline="0">
                        <a:ln>
                          <a:noFill/>
                        </a:ln>
                        <a:solidFill>
                          <a:schemeClr val="tx1"/>
                        </a:solidFill>
                        <a:effectLst/>
                        <a:latin typeface="微软雅黑" charset="0"/>
                        <a:ea typeface="微软雅黑" charset="0"/>
                      </a:endParaRP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a:ln>
                            <a:noFill/>
                          </a:ln>
                          <a:solidFill>
                            <a:schemeClr val="tx1"/>
                          </a:solidFill>
                          <a:effectLst/>
                          <a:latin typeface="微软雅黑" charset="0"/>
                          <a:ea typeface="微软雅黑" charset="0"/>
                        </a:rPr>
                        <a:t>Mezz</a:t>
                      </a:r>
                      <a:r>
                        <a:rPr kumimoji="0" lang="zh-CN" altLang="en-US" sz="1400" b="0" i="0" u="none" strike="noStrike" cap="none" normalizeH="0" baseline="0">
                          <a:ln>
                            <a:noFill/>
                          </a:ln>
                          <a:solidFill>
                            <a:schemeClr val="tx1"/>
                          </a:solidFill>
                          <a:effectLst/>
                          <a:latin typeface="微软雅黑" charset="0"/>
                          <a:ea typeface="微软雅黑" charset="0"/>
                        </a:rPr>
                        <a:t> slot*4，dural port installable</a:t>
                      </a:r>
                      <a:r>
                        <a:rPr kumimoji="0" lang="en-US" altLang="en-US" sz="1400" b="0" i="0" u="none" strike="noStrike" cap="none" normalizeH="0" baseline="0">
                          <a:ln>
                            <a:noFill/>
                          </a:ln>
                          <a:solidFill>
                            <a:schemeClr val="tx1"/>
                          </a:solidFill>
                          <a:effectLst/>
                          <a:latin typeface="微软雅黑" charset="0"/>
                          <a:ea typeface="微软雅黑" charset="0"/>
                        </a:rPr>
                        <a:t>/</a:t>
                      </a:r>
                      <a:r>
                        <a:rPr kumimoji="0" lang="zh-CN" altLang="en-US" sz="1400" b="0" i="0" u="none" strike="noStrike" cap="none" normalizeH="0" baseline="0">
                          <a:ln>
                            <a:noFill/>
                          </a:ln>
                          <a:solidFill>
                            <a:schemeClr val="tx1"/>
                          </a:solidFill>
                          <a:effectLst/>
                          <a:latin typeface="微软雅黑" charset="0"/>
                          <a:ea typeface="微软雅黑" charset="0"/>
                        </a:rPr>
                        <a:t>4-port XFP；2-port </a:t>
                      </a:r>
                      <a:r>
                        <a:rPr kumimoji="0" lang="en-US" altLang="en-US" sz="1400" b="0" i="0" u="none" strike="noStrike" cap="none" normalizeH="0" baseline="0">
                          <a:ln>
                            <a:noFill/>
                          </a:ln>
                          <a:solidFill>
                            <a:schemeClr val="tx1"/>
                          </a:solidFill>
                          <a:effectLst/>
                          <a:latin typeface="微软雅黑" charset="0"/>
                          <a:ea typeface="微软雅黑" charset="0"/>
                        </a:rPr>
                        <a:t>HCA</a:t>
                      </a:r>
                      <a:r>
                        <a:rPr kumimoji="0" lang="zh-CN" altLang="en-US" sz="1400" b="0" i="0" u="none" strike="noStrike" cap="none" normalizeH="0" baseline="0">
                          <a:ln>
                            <a:noFill/>
                          </a:ln>
                          <a:solidFill>
                            <a:schemeClr val="tx1"/>
                          </a:solidFill>
                          <a:effectLst/>
                          <a:latin typeface="微软雅黑" charset="0"/>
                          <a:ea typeface="微软雅黑" charset="0"/>
                        </a:rPr>
                        <a:t> subcard；4-port GBPS subcard, etc. LOM</a:t>
                      </a:r>
                      <a:r>
                        <a:rPr kumimoji="0" lang="en-US" altLang="en-US" sz="1400" b="0" i="0" u="none" strike="noStrike" cap="none" normalizeH="0" baseline="0">
                          <a:ln>
                            <a:noFill/>
                          </a:ln>
                          <a:solidFill>
                            <a:schemeClr val="tx1"/>
                          </a:solidFill>
                          <a:effectLst/>
                          <a:latin typeface="微软雅黑" charset="0"/>
                          <a:ea typeface="微软雅黑" charset="0"/>
                        </a:rPr>
                        <a:t>2×1000M</a:t>
                      </a:r>
                      <a:r>
                        <a:rPr kumimoji="0" lang="zh-CN" altLang="en-US" sz="1400" b="0" i="0" u="none" strike="noStrike" cap="none" normalizeH="0" baseline="0">
                          <a:ln>
                            <a:noFill/>
                          </a:ln>
                          <a:solidFill>
                            <a:schemeClr val="tx1"/>
                          </a:solidFill>
                          <a:effectLst/>
                          <a:latin typeface="微软雅黑" charset="0"/>
                          <a:ea typeface="微软雅黑" charset="0"/>
                        </a:rPr>
                        <a:t> Ethernet interface；</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c>
                  <a:txBody>
                    <a:bodyPr/>
                    <a:lstStyle>
                      <a:lvl1pPr eaLnBrk="0" hangingPunct="0">
                        <a:spcBef>
                          <a:spcPct val="20000"/>
                        </a:spcBef>
                        <a:defRPr kumimoji="1" sz="2800">
                          <a:solidFill>
                            <a:schemeClr val="tx1"/>
                          </a:solidFill>
                          <a:latin typeface="Arial" charset="0"/>
                          <a:ea typeface="宋体" charset="0"/>
                        </a:defRPr>
                      </a:lvl1pPr>
                      <a:lvl2pPr marL="742950" indent="-285750" eaLnBrk="0" hangingPunct="0">
                        <a:spcBef>
                          <a:spcPct val="20000"/>
                        </a:spcBef>
                        <a:defRPr kumimoji="1" sz="2400">
                          <a:solidFill>
                            <a:schemeClr val="tx1"/>
                          </a:solidFill>
                          <a:latin typeface="Arial" charset="0"/>
                          <a:ea typeface="宋体" charset="0"/>
                        </a:defRPr>
                      </a:lvl2pPr>
                      <a:lvl3pPr marL="1143000" indent="-228600" eaLnBrk="0" hangingPunct="0">
                        <a:spcBef>
                          <a:spcPct val="20000"/>
                        </a:spcBef>
                        <a:defRPr kumimoji="1" sz="2000">
                          <a:solidFill>
                            <a:schemeClr val="tx1"/>
                          </a:solidFill>
                          <a:latin typeface="Arial" charset="0"/>
                          <a:ea typeface="宋体" charset="0"/>
                        </a:defRPr>
                      </a:lvl3pPr>
                      <a:lvl4pPr marL="1600200" indent="-228600" eaLnBrk="0" hangingPunct="0">
                        <a:spcBef>
                          <a:spcPct val="20000"/>
                        </a:spcBef>
                        <a:defRPr kumimoji="1">
                          <a:solidFill>
                            <a:schemeClr val="tx1"/>
                          </a:solidFill>
                          <a:latin typeface="Arial" charset="0"/>
                          <a:ea typeface="宋体" charset="0"/>
                        </a:defRPr>
                      </a:lvl4pPr>
                      <a:lvl5pPr marL="2057400" indent="-228600" eaLnBrk="0" hangingPunct="0">
                        <a:spcBef>
                          <a:spcPct val="20000"/>
                        </a:spcBef>
                        <a:defRPr kumimoji="1">
                          <a:solidFill>
                            <a:schemeClr val="tx1"/>
                          </a:solidFill>
                          <a:latin typeface="Arial" charset="0"/>
                          <a:ea typeface="宋体" charset="0"/>
                        </a:defRPr>
                      </a:lvl5pPr>
                      <a:lvl6pPr marL="2514600" indent="-228600" eaLnBrk="0" fontAlgn="base" hangingPunct="0">
                        <a:spcBef>
                          <a:spcPct val="20000"/>
                        </a:spcBef>
                        <a:spcAft>
                          <a:spcPct val="0"/>
                        </a:spcAft>
                        <a:buFont typeface="Arial" charset="0"/>
                        <a:defRPr kumimoji="1">
                          <a:solidFill>
                            <a:schemeClr val="tx1"/>
                          </a:solidFill>
                          <a:latin typeface="Arial" charset="0"/>
                          <a:ea typeface="宋体" charset="0"/>
                        </a:defRPr>
                      </a:lvl6pPr>
                      <a:lvl7pPr marL="2971800" indent="-228600" eaLnBrk="0" fontAlgn="base" hangingPunct="0">
                        <a:spcBef>
                          <a:spcPct val="20000"/>
                        </a:spcBef>
                        <a:spcAft>
                          <a:spcPct val="0"/>
                        </a:spcAft>
                        <a:buFont typeface="Arial" charset="0"/>
                        <a:defRPr kumimoji="1">
                          <a:solidFill>
                            <a:schemeClr val="tx1"/>
                          </a:solidFill>
                          <a:latin typeface="Arial" charset="0"/>
                          <a:ea typeface="宋体" charset="0"/>
                        </a:defRPr>
                      </a:lvl7pPr>
                      <a:lvl8pPr marL="3429000" indent="-228600" eaLnBrk="0" fontAlgn="base" hangingPunct="0">
                        <a:spcBef>
                          <a:spcPct val="20000"/>
                        </a:spcBef>
                        <a:spcAft>
                          <a:spcPct val="0"/>
                        </a:spcAft>
                        <a:buFont typeface="Arial" charset="0"/>
                        <a:defRPr kumimoji="1">
                          <a:solidFill>
                            <a:schemeClr val="tx1"/>
                          </a:solidFill>
                          <a:latin typeface="Arial" charset="0"/>
                          <a:ea typeface="宋体" charset="0"/>
                        </a:defRPr>
                      </a:lvl8pPr>
                      <a:lvl9pPr marL="3886200" indent="-228600" eaLnBrk="0" fontAlgn="base" hangingPunct="0">
                        <a:spcBef>
                          <a:spcPct val="20000"/>
                        </a:spcBef>
                        <a:spcAft>
                          <a:spcPct val="0"/>
                        </a:spcAft>
                        <a:buFont typeface="Arial" charset="0"/>
                        <a:defRPr kumimoji="1">
                          <a:solidFill>
                            <a:schemeClr val="tx1"/>
                          </a:solidFill>
                          <a:latin typeface="Arial" charset="0"/>
                          <a:ea typeface="宋体"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en-US" sz="1400" b="0" i="0" u="none" strike="noStrike" cap="none" normalizeH="0" baseline="0" dirty="0" err="1">
                          <a:ln>
                            <a:noFill/>
                          </a:ln>
                          <a:solidFill>
                            <a:schemeClr val="tx1"/>
                          </a:solidFill>
                          <a:effectLst/>
                          <a:latin typeface="微软雅黑" charset="0"/>
                          <a:ea typeface="微软雅黑" charset="0"/>
                        </a:rPr>
                        <a:t>Mezz</a:t>
                      </a:r>
                      <a:r>
                        <a:rPr kumimoji="0" lang="zh-CN" altLang="en-US" sz="1400" b="0" i="0" u="none" strike="noStrike" cap="none" normalizeH="0" baseline="0" dirty="0">
                          <a:ln>
                            <a:noFill/>
                          </a:ln>
                          <a:solidFill>
                            <a:schemeClr val="tx1"/>
                          </a:solidFill>
                          <a:effectLst/>
                          <a:latin typeface="微软雅黑" charset="0"/>
                          <a:ea typeface="微软雅黑" charset="0"/>
                        </a:rPr>
                        <a:t> slot*4，dural port installable</a:t>
                      </a:r>
                      <a:r>
                        <a:rPr kumimoji="0" lang="en-US" altLang="en-US" sz="1400" b="0" i="0" u="none" strike="noStrike" cap="none" normalizeH="0" baseline="0" dirty="0">
                          <a:ln>
                            <a:noFill/>
                          </a:ln>
                          <a:solidFill>
                            <a:schemeClr val="tx1"/>
                          </a:solidFill>
                          <a:effectLst/>
                          <a:latin typeface="微软雅黑" charset="0"/>
                          <a:ea typeface="微软雅黑" charset="0"/>
                        </a:rPr>
                        <a:t>/</a:t>
                      </a:r>
                      <a:r>
                        <a:rPr kumimoji="0" lang="zh-CN" altLang="en-US" sz="1400" b="0" i="0" u="none" strike="noStrike" cap="none" normalizeH="0" baseline="0" dirty="0">
                          <a:ln>
                            <a:noFill/>
                          </a:ln>
                          <a:solidFill>
                            <a:schemeClr val="tx1"/>
                          </a:solidFill>
                          <a:effectLst/>
                          <a:latin typeface="微软雅黑" charset="0"/>
                          <a:ea typeface="微软雅黑" charset="0"/>
                        </a:rPr>
                        <a:t>4-port XFP；2-port </a:t>
                      </a:r>
                      <a:r>
                        <a:rPr kumimoji="0" lang="en-US" altLang="en-US" sz="1400" b="0" i="0" u="none" strike="noStrike" cap="none" normalizeH="0" baseline="0" dirty="0">
                          <a:ln>
                            <a:noFill/>
                          </a:ln>
                          <a:solidFill>
                            <a:schemeClr val="tx1"/>
                          </a:solidFill>
                          <a:effectLst/>
                          <a:latin typeface="微软雅黑" charset="0"/>
                          <a:ea typeface="微软雅黑" charset="0"/>
                        </a:rPr>
                        <a:t>HCA</a:t>
                      </a:r>
                      <a:r>
                        <a:rPr kumimoji="0" lang="zh-CN" altLang="en-US" sz="1400" b="0" i="0" u="none" strike="noStrike" cap="none" normalizeH="0" baseline="0" dirty="0">
                          <a:ln>
                            <a:noFill/>
                          </a:ln>
                          <a:solidFill>
                            <a:schemeClr val="tx1"/>
                          </a:solidFill>
                          <a:effectLst/>
                          <a:latin typeface="微软雅黑" charset="0"/>
                          <a:ea typeface="微软雅黑" charset="0"/>
                        </a:rPr>
                        <a:t> subcard；4-port GBPS subcard, etc. LOM</a:t>
                      </a:r>
                      <a:r>
                        <a:rPr kumimoji="0" lang="en-US" altLang="en-US" sz="1400" b="0" i="0" u="none" strike="noStrike" cap="none" normalizeH="0" baseline="0" dirty="0">
                          <a:ln>
                            <a:noFill/>
                          </a:ln>
                          <a:solidFill>
                            <a:schemeClr val="tx1"/>
                          </a:solidFill>
                          <a:effectLst/>
                          <a:latin typeface="微软雅黑" charset="0"/>
                          <a:ea typeface="微软雅黑" charset="0"/>
                        </a:rPr>
                        <a:t>2×1000M</a:t>
                      </a:r>
                      <a:r>
                        <a:rPr kumimoji="0" lang="zh-CN" altLang="en-US" sz="1400" b="0" i="0" u="none" strike="noStrike" cap="none" normalizeH="0" baseline="0" dirty="0">
                          <a:ln>
                            <a:noFill/>
                          </a:ln>
                          <a:solidFill>
                            <a:schemeClr val="tx1"/>
                          </a:solidFill>
                          <a:effectLst/>
                          <a:latin typeface="微软雅黑" charset="0"/>
                          <a:ea typeface="微软雅黑" charset="0"/>
                        </a:rPr>
                        <a:t> Ethernet interface；</a:t>
                      </a:r>
                    </a:p>
                  </a:txBody>
                  <a:tcPr marT="46035" marB="4603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C1DB"/>
                    </a:solidFill>
                  </a:tcPr>
                </a:tc>
              </a:tr>
            </a:tbl>
          </a:graphicData>
        </a:graphic>
      </p:graphicFrame>
    </p:spTree>
    <p:extLst>
      <p:ext uri="{BB962C8B-B14F-4D97-AF65-F5344CB8AC3E}">
        <p14:creationId xmlns:p14="http://schemas.microsoft.com/office/powerpoint/2010/main" val="15128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TC6600 </a:t>
            </a:r>
            <a:r>
              <a:rPr lang="en-US" dirty="0" err="1" smtClean="0"/>
              <a:t>Backview</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346" y="891020"/>
            <a:ext cx="6105525"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5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01_IDC_Corporate">
  <a:themeElements>
    <a:clrScheme name="IDC corporate">
      <a:dk1>
        <a:sysClr val="windowText" lastClr="000000"/>
      </a:dk1>
      <a:lt1>
        <a:sysClr val="window" lastClr="FFFFFF"/>
      </a:lt1>
      <a:dk2>
        <a:srgbClr val="004B85"/>
      </a:dk2>
      <a:lt2>
        <a:srgbClr val="6CAEDF"/>
      </a:lt2>
      <a:accent1>
        <a:srgbClr val="004B85"/>
      </a:accent1>
      <a:accent2>
        <a:srgbClr val="6CAEDF"/>
      </a:accent2>
      <a:accent3>
        <a:srgbClr val="D8D8D8"/>
      </a:accent3>
      <a:accent4>
        <a:srgbClr val="FAAB53"/>
      </a:accent4>
      <a:accent5>
        <a:srgbClr val="A5A5A5"/>
      </a:accent5>
      <a:accent6>
        <a:srgbClr val="595959"/>
      </a:accent6>
      <a:hlink>
        <a:srgbClr val="005699"/>
      </a:hlink>
      <a:folHlink>
        <a:srgbClr val="1C9C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40000" dist="23000" dir="10200000" rotWithShape="0">
            <a:srgbClr val="000000">
              <a:alpha val="35000"/>
            </a:srgbClr>
          </a:outerShdw>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1440" rtlCol="0">
        <a:spAutoFit/>
      </a:bodyPr>
      <a:lstStyle>
        <a:defPPr marL="274320" indent="-274320">
          <a:spcAft>
            <a:spcPts val="600"/>
          </a:spcAft>
          <a:buClr>
            <a:schemeClr val="tx2"/>
          </a:buClr>
          <a:buFont typeface="Wingdings" pitchFamily="2" charset="2"/>
          <a:buChar char="§"/>
          <a:defRPr dirty="0" err="1" smtClean="0"/>
        </a:defPPr>
      </a:lstStyle>
    </a:tx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6797</TotalTime>
  <Words>1704</Words>
  <Application>Microsoft Macintosh PowerPoint</Application>
  <PresentationFormat>Widescreen</PresentationFormat>
  <Paragraphs>405</Paragraphs>
  <Slides>19</Slides>
  <Notes>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Arial Black</vt:lpstr>
      <vt:lpstr>Arial Unicode MS</vt:lpstr>
      <vt:lpstr>Microsoft YaHei</vt:lpstr>
      <vt:lpstr>华文细黑</vt:lpstr>
      <vt:lpstr>宋体</vt:lpstr>
      <vt:lpstr>微软雅黑</vt:lpstr>
      <vt:lpstr>黑体</vt:lpstr>
      <vt:lpstr>Arial</vt:lpstr>
      <vt:lpstr>Calibri</vt:lpstr>
      <vt:lpstr>Times New Roman</vt:lpstr>
      <vt:lpstr>Wingdings</vt:lpstr>
      <vt:lpstr>Office 主题</vt:lpstr>
      <vt:lpstr>01_IDC_Corporate</vt:lpstr>
      <vt:lpstr>PowerPoint Presentation</vt:lpstr>
      <vt:lpstr>PowerPoint Presentation</vt:lpstr>
      <vt:lpstr>HP and Sugon Break Thought in Blade Market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匿名用户</dc:creator>
  <cp:lastModifiedBy>Microsoft Office User</cp:lastModifiedBy>
  <cp:revision>60</cp:revision>
  <dcterms:created xsi:type="dcterms:W3CDTF">2015-05-23T09:15:06Z</dcterms:created>
  <dcterms:modified xsi:type="dcterms:W3CDTF">2015-11-30T07:08:19Z</dcterms:modified>
</cp:coreProperties>
</file>